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50E6"/>
    <a:srgbClr val="401B5B"/>
    <a:srgbClr val="FF3300"/>
    <a:srgbClr val="CC52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0724" name="Title Placeholder 8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AU" smtClean="0"/>
              <a:t>Click to edit Master title style</a:t>
            </a:r>
          </a:p>
        </p:txBody>
      </p:sp>
      <p:sp>
        <p:nvSpPr>
          <p:cNvPr id="30725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 smtClean="0"/>
            </a:lvl1pPr>
          </a:lstStyle>
          <a:p>
            <a:r>
              <a:rPr lang="en-AU" smtClean="0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C4B96E3-2C05-49D4-AA55-F5ABFA143848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805B1C0-82AA-4A71-BC3D-BE12441A19A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  <p:grpSp>
        <p:nvGrpSpPr>
          <p:cNvPr id="30729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CF38-D486-4068-AF3D-B86971AC290C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EC32F-D1F9-4EC9-92CA-7F4DFA69F7D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4C12-1D7A-41FC-AF61-92D3D1DB6892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F146B-734A-427F-8DE6-5579082EB52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4BFFF-0643-4E2C-AE23-73EFE11E2EE3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CD3D-1292-419C-9490-6E717AA21FA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F4284-7AAE-44D7-833E-2A65D2E87BF3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9D7C9-A12C-40E1-AE4B-69F904FD498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8D620-544C-4444-B957-A2EF9D5ABFCA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0EE9B-3A49-4F31-96EF-96365CAD86B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E5B3-A763-416D-8755-ED254796037E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8BDE6-A9B9-4501-A97E-9865566D4B0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5BD95-6241-4290-8ADE-CBB2A5926125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E519-AB4C-41CF-BA34-9A13E4ED99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8EC96-E816-48D0-9420-9C56A7A63FD2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F3263-520D-47E7-8503-A745D040223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47337-C3E8-4099-AEDE-72F2DE1B09C1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36B2-2EA0-4EAB-9A7A-FDF70A0ACEE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C136-4621-42DF-89B3-4FDEC750873D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142DB-9D4F-43BA-9EB0-CDA522DC9A8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EF0B6-2EFC-443B-8FA8-B5C810B2DADC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B9A61-BC79-4E11-9857-49421A556E0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CBC82-77F1-4EB1-93EC-3EEDFC12A45B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4EA1B-9DBE-4F8B-A3DC-4235EAA94A1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		Mathematics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57D373-3EB1-4168-8EC2-C633CC46AF67}" type="datetimeFigureOut">
              <a:rPr lang="en-AU"/>
              <a:pPr>
                <a:defRPr/>
              </a:pPr>
              <a:t>10/08/2010</a:t>
            </a:fld>
            <a:endParaRPr lang="en-A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F274FF-F174-47A9-AC15-A26B52C2C42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84" r:id="rId12"/>
    <p:sldLayoutId id="2147483685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gif"/><Relationship Id="rId5" Type="http://schemas.openxmlformats.org/officeDocument/2006/relationships/image" Target="../media/image21.gif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6.boardofstudies.nsw.edu.au/go/mathematics" TargetMode="External"/><Relationship Id="rId2" Type="http://schemas.openxmlformats.org/officeDocument/2006/relationships/hyperlink" Target="http://k6.boardofstudies.nsw.edu.au/go/parents/#curriculum-overview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martkiddies.com.au/" TargetMode="External"/><Relationship Id="rId5" Type="http://schemas.openxmlformats.org/officeDocument/2006/relationships/hyperlink" Target="http://www.ictgames.com/" TargetMode="External"/><Relationship Id="rId4" Type="http://schemas.openxmlformats.org/officeDocument/2006/relationships/hyperlink" Target="http://www.ixl.com/math/practice/grade-2-skip-count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hyperlink" Target="http://www.writingfun.com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B050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851648" cy="194421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  <a:t/>
            </a:r>
            <a:b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</a:br>
            <a: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  <a:t/>
            </a:r>
            <a:b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</a:br>
            <a: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  <a:t/>
            </a:r>
            <a:b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</a:br>
            <a: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  <a:t/>
            </a:r>
            <a:b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</a:br>
            <a: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  <a:t/>
            </a:r>
            <a:br>
              <a:rPr lang="en-AU" sz="6600" dirty="0" smtClean="0">
                <a:solidFill>
                  <a:srgbClr val="FFFF00"/>
                </a:solidFill>
                <a:latin typeface="Curlz MT" pitchFamily="82" charset="0"/>
              </a:rPr>
            </a:br>
            <a:r>
              <a:rPr lang="en-AU" sz="6300" dirty="0" smtClean="0">
                <a:solidFill>
                  <a:srgbClr val="FFFF00"/>
                </a:solidFill>
                <a:latin typeface="Curlz MT" pitchFamily="82" charset="0"/>
              </a:rPr>
              <a:t/>
            </a:r>
            <a:br>
              <a:rPr lang="en-AU" sz="6300" dirty="0" smtClean="0">
                <a:solidFill>
                  <a:srgbClr val="FFFF00"/>
                </a:solidFill>
                <a:latin typeface="Curlz MT" pitchFamily="82" charset="0"/>
              </a:rPr>
            </a:br>
            <a:r>
              <a:rPr lang="en-AU" sz="6300" dirty="0" smtClean="0">
                <a:solidFill>
                  <a:srgbClr val="FF3300"/>
                </a:solidFill>
                <a:latin typeface="Curlz MT" pitchFamily="82" charset="0"/>
              </a:rPr>
              <a:t>Stage 1 Literacy and Numeracy Workshop</a:t>
            </a:r>
            <a:endParaRPr lang="en-AU" sz="6300" dirty="0">
              <a:solidFill>
                <a:srgbClr val="FF3300"/>
              </a:solidFill>
              <a:latin typeface="Curlz MT" pitchFamily="82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AU" smtClean="0"/>
          </a:p>
        </p:txBody>
      </p:sp>
      <p:pic>
        <p:nvPicPr>
          <p:cNvPr id="3076" name="Picture 2" descr="C:\Users\NICOLE\AppData\Local\Microsoft\Windows\Temporary Internet Files\Content.IE5\YMZBR2Z3\MC9003579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3500438"/>
            <a:ext cx="22320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3" descr="C:\Users\NICOLE\AppData\Local\Microsoft\Windows\Temporary Internet Files\Content.IE5\6QN6ONYF\MC9000569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4076700"/>
            <a:ext cx="2900363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</a:t>
            </a:r>
            <a:r>
              <a:rPr lang="en-AU" dirty="0" smtClean="0">
                <a:latin typeface="Bradley Hand ITC" pitchFamily="66" charset="0"/>
              </a:rPr>
              <a:t>Measurement and Data</a:t>
            </a:r>
          </a:p>
        </p:txBody>
      </p:sp>
      <p:sp>
        <p:nvSpPr>
          <p:cNvPr id="24580" name="Rectangl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AU" sz="2200" smtClean="0">
                <a:latin typeface="Formata-LightCondensed" charset="0"/>
              </a:rPr>
              <a:t>Students estimate, measure, compare and record using informal units for length, area, volume, capacity and mass. </a:t>
            </a:r>
          </a:p>
          <a:p>
            <a:r>
              <a:rPr lang="en-AU" sz="2200" smtClean="0">
                <a:latin typeface="Formata-LightCondensed" charset="0"/>
              </a:rPr>
              <a:t>They recognise the need for formal units of length and use the metre and centimetre to measure length and distance. </a:t>
            </a:r>
          </a:p>
          <a:p>
            <a:r>
              <a:rPr lang="en-AU" sz="2200" smtClean="0">
                <a:latin typeface="Formata-LightCondensed" charset="0"/>
              </a:rPr>
              <a:t>Students use a calendar to identify the date and name and order the months and the seasons of the year.</a:t>
            </a:r>
          </a:p>
          <a:p>
            <a:pPr>
              <a:buFont typeface="Wingdings 2" pitchFamily="18" charset="2"/>
              <a:buNone/>
            </a:pPr>
            <a:endParaRPr lang="en-AU" sz="2200" smtClean="0">
              <a:latin typeface="Formata-LightCondensed" charset="0"/>
            </a:endParaRPr>
          </a:p>
          <a:p>
            <a:endParaRPr lang="en-AU" sz="2200" smtClean="0"/>
          </a:p>
        </p:txBody>
      </p:sp>
      <p:pic>
        <p:nvPicPr>
          <p:cNvPr id="31744" name="Picture 0" descr="C:\Documents and Settings\vincent.murphy\Local Settings\Temporary Internet Files\Content.IE5\5XC9JM63\MC900060307[1]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2132856"/>
            <a:ext cx="3312368" cy="4032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</a:t>
            </a:r>
            <a:r>
              <a:rPr lang="en-AU" dirty="0" smtClean="0">
                <a:latin typeface="Bradley Hand ITC" pitchFamily="66" charset="0"/>
              </a:rPr>
              <a:t>Measurement and Data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AU" sz="2200" dirty="0" smtClean="0">
                <a:latin typeface="Formata-LightCondensed" charset="0"/>
              </a:rPr>
              <a:t>They use informal units to compare and order the duration of events and tell the time on the half-hour. </a:t>
            </a:r>
          </a:p>
          <a:p>
            <a:endParaRPr lang="en-AU" sz="2200" dirty="0" smtClean="0">
              <a:latin typeface="Formata-LightCondensed" charset="0"/>
            </a:endParaRPr>
          </a:p>
          <a:p>
            <a:r>
              <a:rPr lang="en-AU" sz="2200" dirty="0" smtClean="0">
                <a:latin typeface="Formata-LightCondensed" charset="0"/>
              </a:rPr>
              <a:t>Students gather, organise, display and interpret data using column and picture graphs.</a:t>
            </a:r>
          </a:p>
          <a:p>
            <a:endParaRPr lang="en-AU" sz="2200" dirty="0" smtClean="0">
              <a:latin typeface="Formata-LightCondensed" charset="0"/>
            </a:endParaRPr>
          </a:p>
          <a:p>
            <a:endParaRPr lang="en-AU" sz="2200" dirty="0" smtClean="0">
              <a:latin typeface="Formata-LightCondensed" charset="0"/>
            </a:endParaRPr>
          </a:p>
          <a:p>
            <a:pPr>
              <a:buFont typeface="Wingdings 2" pitchFamily="18" charset="2"/>
              <a:buNone/>
            </a:pPr>
            <a:endParaRPr lang="en-AU" sz="2200" dirty="0" smtClean="0"/>
          </a:p>
        </p:txBody>
      </p:sp>
      <p:sp>
        <p:nvSpPr>
          <p:cNvPr id="25604" name="Rectangle 4"/>
          <p:cNvSpPr>
            <a:spLocks noGrp="1"/>
          </p:cNvSpPr>
          <p:nvPr>
            <p:ph type="clipArt" sz="half" idx="2"/>
          </p:nvPr>
        </p:nvSpPr>
        <p:spPr/>
      </p:sp>
      <p:pic>
        <p:nvPicPr>
          <p:cNvPr id="25606" name="Picture 6" descr="C:\Program Files\Microsoft Office\Media\CntCD1\ClipArt1\j019588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492896"/>
            <a:ext cx="1819275" cy="1309687"/>
          </a:xfrm>
          <a:prstGeom prst="rect">
            <a:avLst/>
          </a:prstGeom>
          <a:noFill/>
        </p:spPr>
      </p:pic>
      <p:pic>
        <p:nvPicPr>
          <p:cNvPr id="25607" name="Picture 7" descr="C:\Program Files\Microsoft Office\Media\CntCD1\ClipArt1\j01958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4963" y="4425950"/>
            <a:ext cx="1803400" cy="1722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Bradley Hand ITC" pitchFamily="66" charset="0"/>
              </a:rPr>
              <a:t>SPACE AND GEOMETRY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clipArt" sz="half" idx="1"/>
          </p:nvPr>
        </p:nvSpPr>
        <p:spPr/>
      </p:sp>
      <p:sp>
        <p:nvSpPr>
          <p:cNvPr id="27652" name="Rectangl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AU" sz="2200" dirty="0" smtClean="0">
                <a:latin typeface="Formata-LightCondensed" charset="0"/>
              </a:rPr>
              <a:t>Students identify, describe, sort and model particular 3D objects and 2D shapes. </a:t>
            </a:r>
          </a:p>
          <a:p>
            <a:endParaRPr lang="en-AU" sz="2200" dirty="0" smtClean="0">
              <a:latin typeface="Formata-LightCondensed" charset="0"/>
            </a:endParaRPr>
          </a:p>
          <a:p>
            <a:r>
              <a:rPr lang="en-AU" sz="2200" dirty="0" smtClean="0">
                <a:latin typeface="Formata-LightCondensed" charset="0"/>
              </a:rPr>
              <a:t>They represent and describe the position of objects.</a:t>
            </a:r>
          </a:p>
          <a:p>
            <a:endParaRPr lang="en-AU" sz="2200" dirty="0" smtClean="0"/>
          </a:p>
        </p:txBody>
      </p:sp>
      <p:pic>
        <p:nvPicPr>
          <p:cNvPr id="27653" name="Picture 5" descr="C:\Documents and Settings\vincent.murphy\Local Settings\Temporary Internet Files\Content.IE5\LP3VJH92\MC9000482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625" y="2203450"/>
            <a:ext cx="781050" cy="965200"/>
          </a:xfrm>
          <a:prstGeom prst="rect">
            <a:avLst/>
          </a:prstGeom>
          <a:noFill/>
        </p:spPr>
      </p:pic>
      <p:pic>
        <p:nvPicPr>
          <p:cNvPr id="27654" name="Picture 6" descr="C:\Documents and Settings\vincent.murphy\Local Settings\Temporary Internet Files\Content.IE5\5XC9JM63\MC9000484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5925" y="2235200"/>
            <a:ext cx="946150" cy="958850"/>
          </a:xfrm>
          <a:prstGeom prst="rect">
            <a:avLst/>
          </a:prstGeom>
          <a:noFill/>
        </p:spPr>
      </p:pic>
      <p:pic>
        <p:nvPicPr>
          <p:cNvPr id="27655" name="Picture 7" descr="C:\Documents and Settings\vincent.murphy\Local Settings\Temporary Internet Files\Content.IE5\MAI3928G\MC90004828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8975" y="3594100"/>
            <a:ext cx="854075" cy="1014413"/>
          </a:xfrm>
          <a:prstGeom prst="rect">
            <a:avLst/>
          </a:prstGeom>
          <a:noFill/>
        </p:spPr>
      </p:pic>
      <p:pic>
        <p:nvPicPr>
          <p:cNvPr id="27656" name="Picture 8" descr="C:\Program Files\Microsoft Office\Media\CntCD1\Animated\j031577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7713" y="5319713"/>
            <a:ext cx="847725" cy="676275"/>
          </a:xfrm>
          <a:prstGeom prst="rect">
            <a:avLst/>
          </a:prstGeom>
          <a:noFill/>
        </p:spPr>
      </p:pic>
      <p:pic>
        <p:nvPicPr>
          <p:cNvPr id="27657" name="Picture 9" descr="C:\Program Files\Microsoft Office\Media\CntCD1\Animated\j033649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4581129"/>
            <a:ext cx="714375" cy="14577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Bradley Hand ITC" pitchFamily="66" charset="0"/>
              </a:rPr>
              <a:t>		How to help at home</a:t>
            </a:r>
            <a:endParaRPr lang="en-AU" dirty="0"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600" dirty="0" smtClean="0">
                <a:hlinkClick r:id="rId2"/>
              </a:rPr>
              <a:t>http://k6.boardofstudies.nsw.edu.au/go/parents/#curriculum-overview</a:t>
            </a:r>
            <a:endParaRPr lang="en-AU" sz="1600" dirty="0" smtClean="0"/>
          </a:p>
          <a:p>
            <a:r>
              <a:rPr lang="en-AU" sz="1600" dirty="0" smtClean="0">
                <a:hlinkClick r:id="rId3"/>
              </a:rPr>
              <a:t>http://k6.boardofstudies.nsw.edu.au/go/mathematics</a:t>
            </a:r>
            <a:endParaRPr lang="en-AU" sz="1600" dirty="0" smtClean="0"/>
          </a:p>
          <a:p>
            <a:r>
              <a:rPr lang="en-AU" sz="1600" dirty="0" smtClean="0">
                <a:hlinkClick r:id="rId4"/>
              </a:rPr>
              <a:t>http://www.ixl.com/math/practice/grade-2-skip-counting</a:t>
            </a:r>
            <a:endParaRPr lang="en-AU" sz="1600" dirty="0" smtClean="0"/>
          </a:p>
          <a:p>
            <a:r>
              <a:rPr lang="en-AU" sz="1600" dirty="0" smtClean="0">
                <a:hlinkClick r:id="rId5"/>
              </a:rPr>
              <a:t>http://www.ictgames.com/</a:t>
            </a:r>
            <a:endParaRPr lang="en-AU" sz="1600" dirty="0" smtClean="0"/>
          </a:p>
          <a:p>
            <a:r>
              <a:rPr lang="en-AU" sz="1600" dirty="0" smtClean="0">
                <a:hlinkClick r:id="rId6"/>
              </a:rPr>
              <a:t>http://www.smartkiddies.com.au/</a:t>
            </a:r>
            <a:endParaRPr lang="en-AU" sz="1600" dirty="0" smtClean="0"/>
          </a:p>
          <a:p>
            <a:r>
              <a:rPr lang="en-AU" sz="1600" dirty="0" smtClean="0"/>
              <a:t>Children develop their understanding of maths best through their own experiences, activities and games.</a:t>
            </a:r>
          </a:p>
          <a:p>
            <a:r>
              <a:rPr lang="en-AU" sz="1600" dirty="0" smtClean="0"/>
              <a:t>Help your children become aware of numbers by counting everything: count money, change, items on a shopping list, spoons in the drawer.</a:t>
            </a:r>
          </a:p>
          <a:p>
            <a:r>
              <a:rPr lang="en-AU" sz="1600" dirty="0" smtClean="0"/>
              <a:t>Encourage  children to measure and weigh in real-life situations. Use informal measurements </a:t>
            </a:r>
            <a:r>
              <a:rPr lang="en-AU" sz="1600" dirty="0" err="1" smtClean="0"/>
              <a:t>eg</a:t>
            </a:r>
            <a:r>
              <a:rPr lang="en-AU" sz="1600" dirty="0" smtClean="0"/>
              <a:t>: footsteps, before using rulers and tape measures.</a:t>
            </a:r>
          </a:p>
          <a:p>
            <a:r>
              <a:rPr lang="en-AU" sz="1600" dirty="0" smtClean="0"/>
              <a:t>Remember learn as they grow – let them use counters, hundreds charts, etc if they need them to work out answers.</a:t>
            </a:r>
          </a:p>
          <a:p>
            <a:r>
              <a:rPr lang="en-AU" sz="1600" dirty="0" smtClean="0"/>
              <a:t>Remember that all the talking, listening, questioning, reading, writing, collecting, measuring, making and observing that you do at home, is encouraging your child’s curiosity about maths and developing their problem-solving skills.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6000" smtClean="0">
                <a:solidFill>
                  <a:srgbClr val="FFFF00"/>
                </a:solidFill>
                <a:latin typeface="Curlz MT" pitchFamily="82" charset="0"/>
              </a:rPr>
              <a:t>Guided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AU" sz="2200" dirty="0" smtClean="0"/>
              <a:t>This occurs on a daily basis in all Year 1 and 2 classes.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AU" sz="22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AU" sz="2200" dirty="0" smtClean="0"/>
              <a:t>Small groups of children are </a:t>
            </a:r>
            <a:r>
              <a:rPr lang="en-AU" sz="2200" dirty="0" smtClean="0">
                <a:solidFill>
                  <a:srgbClr val="FF0000"/>
                </a:solidFill>
              </a:rPr>
              <a:t>explicitly</a:t>
            </a:r>
            <a:r>
              <a:rPr lang="en-AU" sz="2200" dirty="0" smtClean="0"/>
              <a:t> taught reading and comprehension strategies by the </a:t>
            </a:r>
            <a:r>
              <a:rPr lang="en-AU" sz="2200" dirty="0" smtClean="0">
                <a:solidFill>
                  <a:srgbClr val="FF0000"/>
                </a:solidFill>
              </a:rPr>
              <a:t>class teacher.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sz="22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AU" sz="2200" dirty="0" smtClean="0"/>
              <a:t>Groups are usually formed according to the child’s individual </a:t>
            </a:r>
            <a:r>
              <a:rPr lang="en-AU" sz="2200" dirty="0" smtClean="0">
                <a:solidFill>
                  <a:srgbClr val="FF0000"/>
                </a:solidFill>
              </a:rPr>
              <a:t>instructional level  - </a:t>
            </a:r>
            <a:r>
              <a:rPr lang="en-AU" sz="1800" dirty="0" smtClean="0">
                <a:solidFill>
                  <a:srgbClr val="FF0000"/>
                </a:solidFill>
              </a:rPr>
              <a:t>90-95% accuracy </a:t>
            </a:r>
            <a:r>
              <a:rPr lang="en-AU" sz="2200" dirty="0" smtClean="0"/>
              <a:t>in reading.  This is always higher than their home reader level </a:t>
            </a:r>
            <a:r>
              <a:rPr lang="en-AU" sz="1800" dirty="0" smtClean="0">
                <a:solidFill>
                  <a:schemeClr val="accent5">
                    <a:lumMod val="50000"/>
                  </a:schemeClr>
                </a:solidFill>
              </a:rPr>
              <a:t>- 95-100% accuracy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AU" sz="22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AU" sz="2200" dirty="0" smtClean="0"/>
              <a:t>During this time the class teacher will listen to all individuals read and will monitor their success.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A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A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100" name="Picture 2" descr="C:\Users\NICOLE\AppData\Local\Microsoft\Windows\Temporary Internet Files\Content.IE5\YMZBR2Z3\MC9000573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4458" y="5072074"/>
            <a:ext cx="123954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AU" sz="6000" dirty="0" smtClean="0">
                <a:solidFill>
                  <a:srgbClr val="FFFF00"/>
                </a:solidFill>
                <a:latin typeface="Curlz MT" pitchFamily="82" charset="0"/>
              </a:rPr>
              <a:t>Home reading</a:t>
            </a:r>
            <a:endParaRPr lang="en-AU" sz="6000" dirty="0">
              <a:solidFill>
                <a:srgbClr val="FFFF00"/>
              </a:solidFill>
              <a:latin typeface="Curlz MT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27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§"/>
              <a:defRPr/>
            </a:pPr>
            <a:r>
              <a:rPr lang="en-AU" sz="2400" dirty="0" smtClean="0"/>
              <a:t>This is meant to be an </a:t>
            </a:r>
            <a:r>
              <a:rPr lang="en-AU" sz="2400" dirty="0" smtClean="0">
                <a:solidFill>
                  <a:srgbClr val="FF0000"/>
                </a:solidFill>
              </a:rPr>
              <a:t>enjoyable time </a:t>
            </a:r>
            <a:r>
              <a:rPr lang="en-AU" sz="2400" dirty="0" smtClean="0"/>
              <a:t>where 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r>
              <a:rPr lang="en-AU" sz="2400" dirty="0" smtClean="0"/>
              <a:t>    you recognise your child’s success and 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r>
              <a:rPr lang="en-AU" sz="2400" dirty="0" smtClean="0"/>
              <a:t>    enthusiasm for reading.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endParaRPr lang="en-AU" sz="2400" dirty="0" smtClean="0"/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§"/>
              <a:defRPr/>
            </a:pPr>
            <a:r>
              <a:rPr lang="en-AU" sz="2400" dirty="0" smtClean="0"/>
              <a:t>Home readers are sent home each night.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endParaRPr lang="en-AU" sz="2400" dirty="0" smtClean="0"/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§"/>
              <a:defRPr/>
            </a:pPr>
            <a:r>
              <a:rPr lang="en-AU" sz="2400" dirty="0" smtClean="0"/>
              <a:t>The level of home reader sent home is meant to be easy for your child to promote </a:t>
            </a:r>
            <a:r>
              <a:rPr lang="en-AU" sz="2400" dirty="0" smtClean="0">
                <a:solidFill>
                  <a:srgbClr val="FF0000"/>
                </a:solidFill>
              </a:rPr>
              <a:t>success</a:t>
            </a:r>
            <a:r>
              <a:rPr lang="en-AU" sz="2400" dirty="0" smtClean="0"/>
              <a:t> and increase their </a:t>
            </a:r>
            <a:r>
              <a:rPr lang="en-AU" sz="2400" dirty="0" smtClean="0">
                <a:solidFill>
                  <a:srgbClr val="FF0000"/>
                </a:solidFill>
              </a:rPr>
              <a:t>confidence.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endParaRPr lang="en-AU" sz="2400" dirty="0" smtClean="0"/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" pitchFamily="2" charset="2"/>
              <a:buChar char="§"/>
              <a:defRPr/>
            </a:pPr>
            <a:r>
              <a:rPr lang="en-AU" sz="2400" dirty="0" smtClean="0"/>
              <a:t>Parents can support their children’s reading by :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r>
              <a:rPr lang="en-AU" sz="2400" dirty="0" smtClean="0"/>
              <a:t>-  being encouraging 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r>
              <a:rPr lang="en-AU" sz="2400" dirty="0" smtClean="0"/>
              <a:t>-  discussing the story with their child 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r>
              <a:rPr lang="en-AU" sz="2400" dirty="0" smtClean="0"/>
              <a:t>-  giving the child time to work out unknown words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r>
              <a:rPr lang="en-AU" sz="2400" dirty="0" smtClean="0"/>
              <a:t>-  model good reading by reading alternate pages</a:t>
            </a:r>
          </a:p>
          <a:p>
            <a:pPr marL="274320" indent="-274320" algn="ctr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r>
              <a:rPr lang="en-AU" sz="1900" dirty="0" smtClean="0">
                <a:solidFill>
                  <a:srgbClr val="7030A0"/>
                </a:solidFill>
              </a:rPr>
              <a:t>( refer to your child’s reading log book for further tips)</a:t>
            </a:r>
            <a:r>
              <a:rPr lang="en-AU" dirty="0" smtClean="0"/>
              <a:t>  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Font typeface="Wingdings 2"/>
              <a:buNone/>
              <a:defRPr/>
            </a:pPr>
            <a:endParaRPr lang="en-AU" dirty="0" smtClean="0"/>
          </a:p>
        </p:txBody>
      </p:sp>
      <p:pic>
        <p:nvPicPr>
          <p:cNvPr id="5124" name="Picture 3" descr="C:\Users\NICOLE\AppData\Local\Microsoft\Windows\Temporary Internet Files\Content.IE5\N0PEQBUA\MP9003863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88913"/>
            <a:ext cx="2065337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r>
              <a:rPr lang="en-AU" smtClean="0">
                <a:solidFill>
                  <a:srgbClr val="FFFF00"/>
                </a:solidFill>
                <a:latin typeface="Curlz MT" pitchFamily="82" charset="0"/>
              </a:rPr>
              <a:t>Questioning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AU" dirty="0" smtClean="0"/>
              <a:t>Here, Hidden and Head </a:t>
            </a:r>
            <a:r>
              <a:rPr lang="en-AU" sz="1300" dirty="0" smtClean="0"/>
              <a:t>Hyperlink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A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AU" dirty="0" smtClean="0"/>
              <a:t>Pull your finger across the word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AU" dirty="0" smtClean="0"/>
              <a:t>Stretch out all the sounds you see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AU" dirty="0" smtClean="0"/>
              <a:t>Now pull it all together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AU" dirty="0" smtClean="0"/>
              <a:t>                                                          		  Does it </a:t>
            </a:r>
            <a:r>
              <a:rPr lang="en-AU" dirty="0" smtClean="0">
                <a:solidFill>
                  <a:srgbClr val="FF0000"/>
                </a:solidFill>
              </a:rPr>
              <a:t>Look</a:t>
            </a:r>
            <a:r>
              <a:rPr lang="en-AU" dirty="0" smtClean="0"/>
              <a:t> right?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AU" dirty="0" smtClean="0"/>
              <a:t>                                                                         Does it </a:t>
            </a:r>
            <a:r>
              <a:rPr lang="en-AU" dirty="0" smtClean="0">
                <a:solidFill>
                  <a:srgbClr val="FF0000"/>
                </a:solidFill>
              </a:rPr>
              <a:t>Sound</a:t>
            </a:r>
            <a:r>
              <a:rPr lang="en-AU" dirty="0" smtClean="0"/>
              <a:t> right?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AU" dirty="0" smtClean="0"/>
              <a:t>                                                                       Does it </a:t>
            </a:r>
            <a:r>
              <a:rPr lang="en-AU" dirty="0" smtClean="0">
                <a:solidFill>
                  <a:srgbClr val="FF0000"/>
                </a:solidFill>
              </a:rPr>
              <a:t>Make Sense</a:t>
            </a:r>
            <a:r>
              <a:rPr lang="en-AU" dirty="0" smtClean="0"/>
              <a:t>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A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A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A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AU" dirty="0" smtClean="0"/>
              <a:t>                                 </a:t>
            </a:r>
            <a:endParaRPr lang="en-AU" dirty="0"/>
          </a:p>
        </p:txBody>
      </p:sp>
      <p:pic>
        <p:nvPicPr>
          <p:cNvPr id="6148" name="Picture 2" descr="C:\Users\NICOLE\AppData\Local\Microsoft\Windows\Temporary Internet Files\Content.IE5\019SQTVB\MC9001572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644900"/>
            <a:ext cx="290671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C:\Users\NICOLE\AppData\Local\Microsoft\Windows\Temporary Internet Files\Content.IE5\6QN6ONYF\MC9000903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981075"/>
            <a:ext cx="2457450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50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7200" smtClean="0">
                <a:solidFill>
                  <a:srgbClr val="401B5B"/>
                </a:solidFill>
                <a:latin typeface="Curlz MT" pitchFamily="82" charset="0"/>
              </a:rPr>
              <a:t>Writing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/>
          <a:lstStyle/>
          <a:p>
            <a:pPr>
              <a:buClr>
                <a:srgbClr val="401B5B"/>
              </a:buClr>
            </a:pPr>
            <a:r>
              <a:rPr lang="en-AU" sz="2400" smtClean="0"/>
              <a:t>Sight  Word knowledge is not only important in reading but also in writing. </a:t>
            </a:r>
            <a:r>
              <a:rPr lang="en-AU" sz="1800" smtClean="0"/>
              <a:t>(words that should be instantly recognised, unable to be sounded out, frequently used words)</a:t>
            </a:r>
          </a:p>
          <a:p>
            <a:pPr>
              <a:buClr>
                <a:srgbClr val="401B5B"/>
              </a:buClr>
              <a:buFont typeface="Wingdings 2" pitchFamily="18" charset="2"/>
              <a:buNone/>
            </a:pPr>
            <a:endParaRPr lang="en-AU" sz="1800" smtClean="0"/>
          </a:p>
          <a:p>
            <a:pPr>
              <a:buClr>
                <a:srgbClr val="401B5B"/>
              </a:buClr>
            </a:pPr>
            <a:r>
              <a:rPr lang="en-AU" sz="2400" smtClean="0"/>
              <a:t>Success in weekly spelling tests is important, but the ability to transfer this knowledge into their own writing is more imperative.</a:t>
            </a:r>
          </a:p>
          <a:p>
            <a:pPr>
              <a:buClr>
                <a:srgbClr val="401B5B"/>
              </a:buClr>
            </a:pPr>
            <a:endParaRPr lang="en-AU" sz="2400" smtClean="0"/>
          </a:p>
          <a:p>
            <a:pPr>
              <a:buClr>
                <a:srgbClr val="401B5B"/>
              </a:buClr>
            </a:pPr>
            <a:r>
              <a:rPr lang="en-AU" sz="2400" smtClean="0">
                <a:solidFill>
                  <a:srgbClr val="FF0000"/>
                </a:solidFill>
              </a:rPr>
              <a:t>Quality</a:t>
            </a:r>
            <a:r>
              <a:rPr lang="en-AU" sz="2400" smtClean="0"/>
              <a:t> of writing is far more important than </a:t>
            </a:r>
            <a:r>
              <a:rPr lang="en-AU" sz="2400" smtClean="0">
                <a:solidFill>
                  <a:srgbClr val="FF0000"/>
                </a:solidFill>
              </a:rPr>
              <a:t>Quantity</a:t>
            </a:r>
          </a:p>
        </p:txBody>
      </p:sp>
      <p:pic>
        <p:nvPicPr>
          <p:cNvPr id="7172" name="Picture 2" descr="C:\Users\NICOLE\AppData\Local\Microsoft\Windows\Temporary Internet Files\Content.IE5\6QN6ONYF\MC9001548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63" y="0"/>
            <a:ext cx="2928937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50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52525"/>
          </a:xfrm>
        </p:spPr>
        <p:txBody>
          <a:bodyPr/>
          <a:lstStyle/>
          <a:p>
            <a:pPr algn="ctr"/>
            <a:r>
              <a:rPr lang="en-AU" sz="6000" smtClean="0">
                <a:solidFill>
                  <a:srgbClr val="FFC000"/>
                </a:solidFill>
                <a:latin typeface="Curlz MT" pitchFamily="82" charset="0"/>
              </a:rPr>
              <a:t>Writing help at home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sz="2000" dirty="0" smtClean="0"/>
              <a:t>Ensure your child has a good grasp of sight words – in weekly spelling and also in homework booklets.  Constantly refer to these to maximise retention.</a:t>
            </a:r>
          </a:p>
          <a:p>
            <a:pPr>
              <a:buFont typeface="Wingdings 2" pitchFamily="18" charset="2"/>
              <a:buNone/>
            </a:pPr>
            <a:endParaRPr lang="en-AU" sz="2000" dirty="0" smtClean="0"/>
          </a:p>
          <a:p>
            <a:pPr>
              <a:buFont typeface="Wingdings" pitchFamily="2" charset="2"/>
              <a:buChar char="§"/>
            </a:pPr>
            <a:r>
              <a:rPr lang="en-AU" sz="2000" dirty="0" smtClean="0"/>
              <a:t>Encourage your child to write things at home </a:t>
            </a:r>
            <a:r>
              <a:rPr lang="en-AU" sz="2000" dirty="0" err="1" smtClean="0"/>
              <a:t>ie</a:t>
            </a:r>
            <a:r>
              <a:rPr lang="en-AU" sz="2000" dirty="0" smtClean="0"/>
              <a:t>: lists, letters, stories, recounts about outings/holidays.  Make it fun – send letters and stories to friends and relations.</a:t>
            </a:r>
          </a:p>
          <a:p>
            <a:pPr>
              <a:buFont typeface="Wingdings 2" pitchFamily="18" charset="2"/>
              <a:buNone/>
            </a:pPr>
            <a:endParaRPr lang="en-AU" sz="2000" dirty="0" smtClean="0"/>
          </a:p>
          <a:p>
            <a:pPr>
              <a:buFont typeface="Wingdings" pitchFamily="2" charset="2"/>
              <a:buChar char="§"/>
            </a:pPr>
            <a:r>
              <a:rPr lang="en-AU" sz="2000" dirty="0" smtClean="0"/>
              <a:t>Edit work together, encourage them to self correct.  Encourage them to attempt to write a word before seeking assistance.</a:t>
            </a:r>
          </a:p>
          <a:p>
            <a:pPr>
              <a:buFont typeface="Wingdings 2" pitchFamily="18" charset="2"/>
              <a:buNone/>
            </a:pPr>
            <a:endParaRPr lang="en-AU" sz="2000" dirty="0" smtClean="0"/>
          </a:p>
          <a:p>
            <a:pPr>
              <a:buFont typeface="Wingdings" pitchFamily="2" charset="2"/>
              <a:buChar char="§"/>
            </a:pPr>
            <a:r>
              <a:rPr lang="en-AU" sz="2000" dirty="0" smtClean="0"/>
              <a:t>Model good writing habits.  Let them see you </a:t>
            </a:r>
          </a:p>
          <a:p>
            <a:pPr>
              <a:buFont typeface="Wingdings 2" pitchFamily="18" charset="2"/>
              <a:buNone/>
            </a:pPr>
            <a:r>
              <a:rPr lang="en-AU" sz="2000" dirty="0" smtClean="0"/>
              <a:t>    writing and editing.</a:t>
            </a:r>
          </a:p>
          <a:p>
            <a:pPr>
              <a:buFont typeface="Wingdings 2" pitchFamily="18" charset="2"/>
              <a:buNone/>
            </a:pPr>
            <a:endParaRPr lang="en-AU" sz="2000" dirty="0" smtClean="0"/>
          </a:p>
          <a:p>
            <a:pPr>
              <a:buFont typeface="Wingdings" pitchFamily="2" charset="2"/>
              <a:buChar char="§"/>
            </a:pPr>
            <a:r>
              <a:rPr lang="en-AU" sz="2000" dirty="0" smtClean="0"/>
              <a:t>Internet writing activities – </a:t>
            </a:r>
            <a:r>
              <a:rPr lang="en-AU" sz="1400" dirty="0" smtClean="0"/>
              <a:t>Writing fun </a:t>
            </a:r>
            <a:r>
              <a:rPr lang="en-AU" sz="1400" dirty="0" smtClean="0">
                <a:hlinkClick r:id="rId2"/>
              </a:rPr>
              <a:t>http://www.writingfun.com</a:t>
            </a:r>
            <a:r>
              <a:rPr lang="en-AU" sz="1400" dirty="0" smtClean="0">
                <a:hlinkClick r:id="rId2"/>
              </a:rPr>
              <a:t>/</a:t>
            </a:r>
            <a:endParaRPr lang="en-AU" sz="1400" dirty="0" smtClean="0"/>
          </a:p>
          <a:p>
            <a:pPr>
              <a:buFont typeface="Wingdings" pitchFamily="2" charset="2"/>
              <a:buChar char="§"/>
            </a:pPr>
            <a:endParaRPr lang="en-AU" sz="2400" dirty="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endParaRPr lang="en-AU" dirty="0" smtClean="0"/>
          </a:p>
        </p:txBody>
      </p:sp>
      <p:pic>
        <p:nvPicPr>
          <p:cNvPr id="8196" name="Picture 3" descr="C:\Users\NICOLE\AppData\Local\Microsoft\Windows\Temporary Internet Files\Content.IE5\019SQTVB\MC9000481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88913"/>
            <a:ext cx="1042987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 descr="C:\Users\NICOLE\AppData\Local\Microsoft\Windows\Temporary Internet Files\Content.IE5\YMZBR2Z3\MC90028726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4643446"/>
            <a:ext cx="2136775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	</a:t>
            </a:r>
            <a:r>
              <a:rPr lang="en-AU" smtClean="0">
                <a:latin typeface="Bradley Hand ITC" pitchFamily="66" charset="0"/>
              </a:rPr>
              <a:t>Working Mathematically</a:t>
            </a:r>
          </a:p>
        </p:txBody>
      </p:sp>
      <p:sp>
        <p:nvSpPr>
          <p:cNvPr id="20483" name="Rectangle 1027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AU" sz="2200" smtClean="0">
                <a:latin typeface="Formata-LightCondensed" charset="0"/>
              </a:rPr>
              <a:t>Students ask questions and use objects, diagrams and technology to explore mathematical problems.</a:t>
            </a:r>
          </a:p>
          <a:p>
            <a:endParaRPr lang="en-AU" sz="2200" smtClean="0">
              <a:latin typeface="Formata-LightCondensed" charset="0"/>
            </a:endParaRPr>
          </a:p>
          <a:p>
            <a:r>
              <a:rPr lang="en-AU" sz="2200" smtClean="0">
                <a:latin typeface="Formata-LightCondensed" charset="0"/>
              </a:rPr>
              <a:t>They link mathematical ideas and use everyday language, some mathematical language and diagrams to explain how answers were obtained.</a:t>
            </a:r>
          </a:p>
          <a:p>
            <a:endParaRPr lang="en-AU" sz="2200" smtClean="0"/>
          </a:p>
        </p:txBody>
      </p:sp>
      <p:pic>
        <p:nvPicPr>
          <p:cNvPr id="20485" name="Picture 1029" descr="C:\Program Files\Microsoft Office\Media\CntCD1\Photo1\j0182834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8300" y="2301081"/>
            <a:ext cx="24384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		</a:t>
            </a:r>
            <a:r>
              <a:rPr lang="en-AU" dirty="0" smtClean="0">
                <a:latin typeface="Bradley Hand ITC" pitchFamily="66" charset="0"/>
              </a:rPr>
              <a:t>Number</a:t>
            </a:r>
          </a:p>
        </p:txBody>
      </p:sp>
      <p:sp>
        <p:nvSpPr>
          <p:cNvPr id="22531" name="Rectangle 1027"/>
          <p:cNvSpPr>
            <a:spLocks noGrp="1"/>
          </p:cNvSpPr>
          <p:nvPr>
            <p:ph type="body" sz="half" idx="1"/>
          </p:nvPr>
        </p:nvSpPr>
        <p:spPr>
          <a:xfrm>
            <a:off x="533400" y="1981200"/>
            <a:ext cx="4038600" cy="4389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200" smtClean="0">
                <a:latin typeface="Formata-LightCondensed" charset="0"/>
              </a:rPr>
              <a:t>Students count, order, read and write numbers up to 999 </a:t>
            </a:r>
          </a:p>
          <a:p>
            <a:pPr>
              <a:lnSpc>
                <a:spcPct val="90000"/>
              </a:lnSpc>
            </a:pPr>
            <a:r>
              <a:rPr lang="en-AU" sz="2200" smtClean="0">
                <a:latin typeface="Formata-LightCondensed" charset="0"/>
              </a:rPr>
              <a:t>They use a range of mental strategies, informal recording methods and materials to add, subtract, multiply and divide.</a:t>
            </a:r>
          </a:p>
          <a:p>
            <a:pPr>
              <a:lnSpc>
                <a:spcPct val="90000"/>
              </a:lnSpc>
            </a:pPr>
            <a:r>
              <a:rPr lang="en-AU" sz="2200" smtClean="0">
                <a:latin typeface="Formata-LightCondensed" charset="0"/>
              </a:rPr>
              <a:t>They model and describe objects and collections divided into halves and quarters.</a:t>
            </a:r>
          </a:p>
          <a:p>
            <a:pPr>
              <a:lnSpc>
                <a:spcPct val="90000"/>
              </a:lnSpc>
            </a:pPr>
            <a:r>
              <a:rPr lang="en-AU" sz="2200" smtClean="0">
                <a:latin typeface="Formata-LightCondensed" charset="0"/>
              </a:rPr>
              <a:t>Students sort, order and count money and recognise and describe the element of chance in familiar activities.</a:t>
            </a:r>
          </a:p>
          <a:p>
            <a:pPr>
              <a:lnSpc>
                <a:spcPct val="90000"/>
              </a:lnSpc>
            </a:pPr>
            <a:endParaRPr lang="en-AU" sz="2200" smtClean="0">
              <a:latin typeface="Formata-LightCondensed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AU" sz="2200" smtClean="0">
              <a:latin typeface="Formata-LightCondensed" charset="0"/>
            </a:endParaRPr>
          </a:p>
          <a:p>
            <a:pPr>
              <a:lnSpc>
                <a:spcPct val="90000"/>
              </a:lnSpc>
            </a:pPr>
            <a:endParaRPr lang="en-AU" sz="2200" smtClean="0">
              <a:latin typeface="Formata-LightCondensed" charset="0"/>
            </a:endParaRPr>
          </a:p>
          <a:p>
            <a:pPr>
              <a:lnSpc>
                <a:spcPct val="90000"/>
              </a:lnSpc>
            </a:pPr>
            <a:endParaRPr lang="en-AU" sz="2200" smtClean="0"/>
          </a:p>
        </p:txBody>
      </p:sp>
      <p:pic>
        <p:nvPicPr>
          <p:cNvPr id="22535" name="Picture 1031" descr="C:\Documents and Settings\vincent.murphy\Local Settings\Temporary Internet Files\Content.IE5\5XC9JM63\MC900060276[1]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204864"/>
            <a:ext cx="3600399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</a:t>
            </a:r>
            <a:r>
              <a:rPr lang="en-AU" dirty="0" smtClean="0">
                <a:latin typeface="Bradley Hand ITC" pitchFamily="66" charset="0"/>
              </a:rPr>
              <a:t>Patterns and Algebra</a:t>
            </a:r>
          </a:p>
        </p:txBody>
      </p:sp>
      <p:sp>
        <p:nvSpPr>
          <p:cNvPr id="23556" name="Rectangle 102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AU" sz="2200" dirty="0" smtClean="0">
              <a:latin typeface="Formata-LightCondensed" charset="0"/>
            </a:endParaRPr>
          </a:p>
          <a:p>
            <a:endParaRPr lang="en-AU" sz="2200" dirty="0" smtClean="0">
              <a:latin typeface="Formata-LightCondensed" charset="0"/>
            </a:endParaRPr>
          </a:p>
          <a:p>
            <a:r>
              <a:rPr lang="en-AU" sz="2200" dirty="0" smtClean="0">
                <a:latin typeface="Formata-LightCondensed" charset="0"/>
              </a:rPr>
              <a:t>Students describe, create and continue a variety of number patterns and relate addition and subtraction facts to at least 20.</a:t>
            </a:r>
          </a:p>
          <a:p>
            <a:pPr>
              <a:buFont typeface="Wingdings 2" pitchFamily="18" charset="2"/>
              <a:buNone/>
            </a:pPr>
            <a:endParaRPr lang="en-AU" sz="2200" dirty="0" smtClean="0"/>
          </a:p>
        </p:txBody>
      </p:sp>
      <p:pic>
        <p:nvPicPr>
          <p:cNvPr id="23557" name="Picture 1029" descr="C:\Documents and Settings\vincent.murphy\Local Settings\Temporary Internet Files\Content.IE5\LP3VJH92\MP910216668[1]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82630"/>
            <a:ext cx="4038600" cy="26945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786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      Stage 1 Literacy and Numeracy Workshop</vt:lpstr>
      <vt:lpstr>Guided Reading</vt:lpstr>
      <vt:lpstr>Home reading</vt:lpstr>
      <vt:lpstr>Questioning techniques</vt:lpstr>
      <vt:lpstr>Writing</vt:lpstr>
      <vt:lpstr>Writing help at home</vt:lpstr>
      <vt:lpstr> Working Mathematically</vt:lpstr>
      <vt:lpstr>   Number</vt:lpstr>
      <vt:lpstr> Patterns and Algebra</vt:lpstr>
      <vt:lpstr> Measurement and Data</vt:lpstr>
      <vt:lpstr> Measurement and Data</vt:lpstr>
      <vt:lpstr>SPACE AND GEOMETRY</vt:lpstr>
      <vt:lpstr>  How to help at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1 Literacy and Numeracy Workshop 2010</dc:title>
  <dc:creator>NICOLE</dc:creator>
  <cp:lastModifiedBy>DET User</cp:lastModifiedBy>
  <cp:revision>57</cp:revision>
  <dcterms:created xsi:type="dcterms:W3CDTF">2010-08-02T09:49:12Z</dcterms:created>
  <dcterms:modified xsi:type="dcterms:W3CDTF">2010-08-10T02:22:27Z</dcterms:modified>
</cp:coreProperties>
</file>