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ms-office.activeX"/>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activeX/activeX3.xml" ContentType="application/vnd.ms-office.activeX+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activeX/activeX1.xml" ContentType="application/vnd.ms-office.activeX+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0160000" cy="11010900"/>
  <p:notesSz cx="6858000" cy="9144000"/>
  <p:embeddedFontLst>
    <p:embeddedFont>
      <p:font typeface="Calibri"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420518"/>
            <a:ext cx="8636000" cy="2360207"/>
          </a:xfrm>
        </p:spPr>
        <p:txBody>
          <a:bodyPr/>
          <a:lstStyle/>
          <a:p>
            <a:r>
              <a:rPr lang="en-US" smtClean="0"/>
              <a:t>Click to edit Master title style</a:t>
            </a:r>
            <a:endParaRPr lang="en-AU"/>
          </a:p>
        </p:txBody>
      </p:sp>
      <p:sp>
        <p:nvSpPr>
          <p:cNvPr id="3" name="Subtitle 2"/>
          <p:cNvSpPr>
            <a:spLocks noGrp="1"/>
          </p:cNvSpPr>
          <p:nvPr>
            <p:ph type="subTitle" idx="1"/>
          </p:nvPr>
        </p:nvSpPr>
        <p:spPr>
          <a:xfrm>
            <a:off x="1524000" y="6239510"/>
            <a:ext cx="7112000" cy="281389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0CAC6EF-503D-4F6A-B22F-A547756B1ABB}" type="datetimeFigureOut">
              <a:rPr lang="en-US" smtClean="0"/>
              <a:t>8/16/2010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0CAC6EF-503D-4F6A-B22F-A547756B1ABB}" type="datetimeFigureOut">
              <a:rPr lang="en-US" smtClean="0"/>
              <a:t>8/16/2010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440949"/>
            <a:ext cx="2286000" cy="939494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08001" y="440949"/>
            <a:ext cx="6688667" cy="93949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0CAC6EF-503D-4F6A-B22F-A547756B1ABB}" type="datetimeFigureOut">
              <a:rPr lang="en-US" smtClean="0"/>
              <a:t>8/16/2010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0CAC6EF-503D-4F6A-B22F-A547756B1ABB}" type="datetimeFigureOut">
              <a:rPr lang="en-US" smtClean="0"/>
              <a:t>8/16/2010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7075525"/>
            <a:ext cx="8636000" cy="2186887"/>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802570" y="4666890"/>
            <a:ext cx="8636000" cy="240863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AC6EF-503D-4F6A-B22F-A547756B1ABB}" type="datetimeFigureOut">
              <a:rPr lang="en-US" smtClean="0"/>
              <a:t>8/16/2010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08000" y="2569212"/>
            <a:ext cx="4487333" cy="72666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164667" y="2569212"/>
            <a:ext cx="4487333" cy="72666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0CAC6EF-503D-4F6A-B22F-A547756B1ABB}" type="datetimeFigureOut">
              <a:rPr lang="en-US" smtClean="0"/>
              <a:t>8/16/2010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508000" y="2464709"/>
            <a:ext cx="4489098" cy="10271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3491883"/>
            <a:ext cx="4489098" cy="6344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161141" y="2464709"/>
            <a:ext cx="4490861" cy="10271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1141" y="3491883"/>
            <a:ext cx="4490861" cy="63440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0CAC6EF-503D-4F6A-B22F-A547756B1ABB}" type="datetimeFigureOut">
              <a:rPr lang="en-US" smtClean="0"/>
              <a:t>8/16/2010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0CAC6EF-503D-4F6A-B22F-A547756B1ABB}" type="datetimeFigureOut">
              <a:rPr lang="en-US" smtClean="0"/>
              <a:t>8/16/2010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AC6EF-503D-4F6A-B22F-A547756B1ABB}" type="datetimeFigureOut">
              <a:rPr lang="en-US" smtClean="0"/>
              <a:t>8/16/2010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38397"/>
            <a:ext cx="3342570" cy="1865736"/>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972278" y="438399"/>
            <a:ext cx="5679722" cy="93974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508001" y="2304135"/>
            <a:ext cx="3342570" cy="7531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AC6EF-503D-4F6A-B22F-A547756B1ABB}" type="datetimeFigureOut">
              <a:rPr lang="en-US" smtClean="0"/>
              <a:t>8/16/2010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7707630"/>
            <a:ext cx="6096000" cy="90992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991431" y="983844"/>
            <a:ext cx="6096000" cy="6606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991431" y="8617559"/>
            <a:ext cx="6096000" cy="12922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AC6EF-503D-4F6A-B22F-A547756B1ABB}" type="datetimeFigureOut">
              <a:rPr lang="en-US" smtClean="0"/>
              <a:t>8/16/2010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093912D-CA6E-43F9-A16B-55F950A62B6C}"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440947"/>
            <a:ext cx="9144000" cy="18351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508000" y="2569212"/>
            <a:ext cx="9144000" cy="72666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508001" y="10205476"/>
            <a:ext cx="2370667" cy="586228"/>
          </a:xfrm>
          <a:prstGeom prst="rect">
            <a:avLst/>
          </a:prstGeom>
        </p:spPr>
        <p:txBody>
          <a:bodyPr vert="horz" lIns="91440" tIns="45720" rIns="91440" bIns="45720" rtlCol="0" anchor="ctr"/>
          <a:lstStyle>
            <a:lvl1pPr algn="l">
              <a:defRPr sz="1200">
                <a:solidFill>
                  <a:schemeClr val="tx1">
                    <a:tint val="75000"/>
                  </a:schemeClr>
                </a:solidFill>
              </a:defRPr>
            </a:lvl1pPr>
          </a:lstStyle>
          <a:p>
            <a:fld id="{B0CAC6EF-503D-4F6A-B22F-A547756B1ABB}" type="datetimeFigureOut">
              <a:rPr lang="en-US" smtClean="0"/>
              <a:t>8/16/2010</a:t>
            </a:fld>
            <a:endParaRPr lang="en-AU"/>
          </a:p>
        </p:txBody>
      </p:sp>
      <p:sp>
        <p:nvSpPr>
          <p:cNvPr id="5" name="Footer Placeholder 4"/>
          <p:cNvSpPr>
            <a:spLocks noGrp="1"/>
          </p:cNvSpPr>
          <p:nvPr>
            <p:ph type="ftr" sz="quarter" idx="3"/>
          </p:nvPr>
        </p:nvSpPr>
        <p:spPr>
          <a:xfrm>
            <a:off x="3471335" y="10205476"/>
            <a:ext cx="3217333" cy="5862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7281334" y="10205476"/>
            <a:ext cx="2370667" cy="586228"/>
          </a:xfrm>
          <a:prstGeom prst="rect">
            <a:avLst/>
          </a:prstGeom>
        </p:spPr>
        <p:txBody>
          <a:bodyPr vert="horz" lIns="91440" tIns="45720" rIns="91440" bIns="45720" rtlCol="0" anchor="ctr"/>
          <a:lstStyle>
            <a:lvl1pPr algn="r">
              <a:defRPr sz="1200">
                <a:solidFill>
                  <a:schemeClr val="tx1">
                    <a:tint val="75000"/>
                  </a:schemeClr>
                </a:solidFill>
              </a:defRPr>
            </a:lvl1pPr>
          </a:lstStyle>
          <a:p>
            <a:fld id="{F093912D-CA6E-43F9-A16B-55F950A62B6C}"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file:///\\4292F3\staffshare$\YEAR%206\parent%20information%20-%20numeracy\mult%204.pdf" TargetMode="External"/><Relationship Id="rId3" Type="http://schemas.openxmlformats.org/officeDocument/2006/relationships/control" Target="../activeX/activeX3.xml"/><Relationship Id="rId7" Type="http://schemas.openxmlformats.org/officeDocument/2006/relationships/hyperlink" Target="file:///\\4292F3\staffshare$\YEAR%206\parent%20information%20-%20numeracy\mult%203.pdf" TargetMode="External"/><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file:///\\4292F3\staffshare$\YEAR%206\parent%20information%20-%20numeracy\mult%202.pdf" TargetMode="External"/><Relationship Id="rId5" Type="http://schemas.openxmlformats.org/officeDocument/2006/relationships/hyperlink" Target="file:///\\4292F3\staffshare$\YEAR%206\parent%20information%20-%20numeracy\mult%201.pdf" TargetMode="Externa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file:///\\4292F3\staffshare$\YEAR%206\parent%20information%20-%20numeracy\addition%201.pdf"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file:///\\4292F3\staffshare$\YEAR%206\parent%20information%20-%20numeracy\addition%202.pdf"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hyperlink" Target="file:///\\4292F3\staffshare$\YEAR%206\parent%20information%20-%20numeracy\subtraction%202.pdf" TargetMode="External"/><Relationship Id="rId4" Type="http://schemas.openxmlformats.org/officeDocument/2006/relationships/hyperlink" Target="file:///\\4292F3\staffshare$\YEAR%206\parent%20information%20-%20numeracy\subtraction1.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80"/>
            </a:gs>
            <a:gs pos="100000">
              <a:srgbClr val="FFC0CB"/>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723900"/>
            <a:ext cx="10287000" cy="6278642"/>
          </a:xfrm>
          <a:prstGeom prst="rect">
            <a:avLst/>
          </a:prstGeom>
          <a:noFill/>
        </p:spPr>
        <p:txBody>
          <a:bodyPr vert="horz" rtlCol="0">
            <a:spAutoFit/>
          </a:bodyPr>
          <a:lstStyle/>
          <a:p>
            <a:pPr algn="ctr"/>
            <a:r>
              <a:rPr lang="en-AU" sz="1900" b="1" smtClean="0">
                <a:solidFill>
                  <a:srgbClr val="FF0000"/>
                </a:solidFill>
                <a:latin typeface="Comic Sans MS - 26"/>
              </a:rPr>
              <a:t>What is the content of the</a:t>
            </a:r>
          </a:p>
          <a:p>
            <a:pPr algn="ctr"/>
            <a:r>
              <a:rPr lang="en-AU" sz="1900" b="1" smtClean="0">
                <a:solidFill>
                  <a:srgbClr val="FF0000"/>
                </a:solidFill>
                <a:latin typeface="Comic Sans MS - 26"/>
              </a:rPr>
              <a:t>M</a:t>
            </a:r>
            <a:r>
              <a:rPr lang="en-AU" sz="1900" b="1" i="1" smtClean="0">
                <a:solidFill>
                  <a:srgbClr val="FF0000"/>
                </a:solidFill>
                <a:latin typeface="Comic Sans MS - 26"/>
              </a:rPr>
              <a:t>athematics K-6 Syllabus</a:t>
            </a:r>
            <a:r>
              <a:rPr lang="en-AU" sz="1900" b="1" smtClean="0">
                <a:solidFill>
                  <a:srgbClr val="FF0000"/>
                </a:solidFill>
                <a:latin typeface="Comic Sans MS - 26"/>
              </a:rPr>
              <a:t>?</a:t>
            </a:r>
          </a:p>
          <a:p>
            <a:pPr algn="just"/>
            <a:endParaRPr lang="en-AU" sz="1900" b="1" smtClean="0">
              <a:solidFill>
                <a:srgbClr val="FF0000"/>
              </a:solidFill>
              <a:latin typeface="Comic Sans MS - 26"/>
            </a:endParaRPr>
          </a:p>
          <a:p>
            <a:pPr algn="just"/>
            <a:r>
              <a:rPr lang="en-AU" sz="1900" b="1" smtClean="0">
                <a:solidFill>
                  <a:srgbClr val="FF0000"/>
                </a:solidFill>
                <a:latin typeface="Comic Sans MS - 26"/>
              </a:rPr>
              <a:t>Ma</a:t>
            </a:r>
            <a:r>
              <a:rPr lang="en-AU" sz="1000" smtClean="0">
                <a:solidFill>
                  <a:srgbClr val="000000"/>
                </a:solidFill>
                <a:latin typeface="Comic Sans MS - 13"/>
              </a:rPr>
              <a:t>thematics is organised into one </a:t>
            </a:r>
            <a:r>
              <a:rPr lang="en-AU" sz="1000" b="1" smtClean="0">
                <a:solidFill>
                  <a:srgbClr val="000000"/>
                </a:solidFill>
                <a:latin typeface="Comic Sans MS - 13"/>
              </a:rPr>
              <a:t>process</a:t>
            </a:r>
            <a:r>
              <a:rPr lang="en-AU" sz="1000" smtClean="0">
                <a:solidFill>
                  <a:srgbClr val="000000"/>
                </a:solidFill>
                <a:latin typeface="Comic Sans MS - 13"/>
              </a:rPr>
              <a:t> strand, </a:t>
            </a:r>
            <a:r>
              <a:rPr lang="en-AU" sz="1000" b="1" i="1" smtClean="0">
                <a:solidFill>
                  <a:srgbClr val="000000"/>
                </a:solidFill>
                <a:latin typeface="Comic Sans MS - 13"/>
              </a:rPr>
              <a:t>Working Mathematically</a:t>
            </a:r>
            <a:r>
              <a:rPr lang="en-AU" sz="1000" smtClean="0">
                <a:solidFill>
                  <a:srgbClr val="000000"/>
                </a:solidFill>
                <a:latin typeface="Comic Sans MS - 13"/>
              </a:rPr>
              <a:t>, and five </a:t>
            </a:r>
            <a:r>
              <a:rPr lang="en-AU" sz="1000" b="1" smtClean="0">
                <a:solidFill>
                  <a:srgbClr val="000000"/>
                </a:solidFill>
                <a:latin typeface="Comic Sans MS - 13"/>
              </a:rPr>
              <a:t>content </a:t>
            </a:r>
            <a:r>
              <a:rPr lang="en-AU" sz="1000" smtClean="0">
                <a:solidFill>
                  <a:srgbClr val="000000"/>
                </a:solidFill>
                <a:latin typeface="Comic Sans MS - 13"/>
              </a:rPr>
              <a:t>strands, </a:t>
            </a:r>
            <a:r>
              <a:rPr lang="en-AU" sz="1000" b="1" i="1" smtClean="0">
                <a:solidFill>
                  <a:srgbClr val="000000"/>
                </a:solidFill>
                <a:latin typeface="Comic Sans MS - 13"/>
              </a:rPr>
              <a:t>Number, Patterns and Algebra, Data, Measurement, </a:t>
            </a:r>
            <a:r>
              <a:rPr lang="en-AU" sz="1000" smtClean="0">
                <a:solidFill>
                  <a:srgbClr val="000000"/>
                </a:solidFill>
                <a:latin typeface="Comic Sans MS - 13"/>
              </a:rPr>
              <a:t>and </a:t>
            </a:r>
            <a:r>
              <a:rPr lang="en-AU" sz="1000" b="1" i="1" smtClean="0">
                <a:solidFill>
                  <a:srgbClr val="000000"/>
                </a:solidFill>
                <a:latin typeface="Comic Sans MS - 13"/>
              </a:rPr>
              <a:t>Space and Geometry</a:t>
            </a:r>
            <a:r>
              <a:rPr lang="en-AU" sz="1000" smtClean="0">
                <a:solidFill>
                  <a:srgbClr val="000000"/>
                </a:solidFill>
                <a:latin typeface="Comic Sans MS - 13"/>
              </a:rPr>
              <a:t>.</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Wo</a:t>
            </a:r>
            <a:r>
              <a:rPr lang="en-AU" sz="1500" b="1" smtClean="0">
                <a:solidFill>
                  <a:srgbClr val="000000"/>
                </a:solidFill>
                <a:latin typeface="Comic Sans MS - 21"/>
              </a:rPr>
              <a:t>rking Mathematically</a:t>
            </a:r>
            <a:r>
              <a:rPr lang="en-AU" sz="1000" b="1" smtClean="0">
                <a:solidFill>
                  <a:srgbClr val="000000"/>
                </a:solidFill>
                <a:latin typeface="Comic Sans MS - 13"/>
              </a:rPr>
              <a:t> </a:t>
            </a:r>
          </a:p>
          <a:p>
            <a:pPr algn="just"/>
            <a:r>
              <a:rPr lang="en-AU" sz="1000" b="1" smtClean="0">
                <a:solidFill>
                  <a:srgbClr val="000000"/>
                </a:solidFill>
                <a:latin typeface="Comic Sans MS - 13"/>
              </a:rPr>
              <a:t>e</a:t>
            </a:r>
            <a:r>
              <a:rPr lang="en-AU" sz="1000" smtClean="0">
                <a:solidFill>
                  <a:srgbClr val="000000"/>
                </a:solidFill>
                <a:latin typeface="Comic Sans MS - 13"/>
              </a:rPr>
              <a:t>ncompasses five interrelated processes - </a:t>
            </a:r>
            <a:r>
              <a:rPr lang="en-AU" sz="1000" b="1" i="1" smtClean="0">
                <a:solidFill>
                  <a:srgbClr val="000000"/>
                </a:solidFill>
                <a:latin typeface="Comic Sans MS - 13"/>
              </a:rPr>
              <a:t>Questioning, Applying Strategies, Communicating, Reasoning, and Reflecting.</a:t>
            </a:r>
            <a:r>
              <a:rPr lang="en-AU" sz="1000" smtClean="0">
                <a:solidFill>
                  <a:srgbClr val="000000"/>
                </a:solidFill>
                <a:latin typeface="Comic Sans MS - 13"/>
              </a:rPr>
              <a:t> These processes come into play when developing new skills and concepts and also when applying existing knowledge to solve problems both within and beyond mathematics.</a:t>
            </a:r>
          </a:p>
          <a:p>
            <a:pPr algn="just"/>
            <a:r>
              <a:rPr lang="en-AU" sz="1000" smtClean="0">
                <a:solidFill>
                  <a:srgbClr val="000000"/>
                </a:solidFill>
                <a:latin typeface="Comic Sans MS - 13"/>
              </a:rPr>
              <a:t>While this strand has a set of separate outcomes, it is integrated into the content of each of the five content strands in the syllabus.</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Nu</a:t>
            </a:r>
            <a:r>
              <a:rPr lang="en-AU" sz="1500" b="1" smtClean="0">
                <a:solidFill>
                  <a:srgbClr val="000000"/>
                </a:solidFill>
                <a:latin typeface="Comic Sans MS - 21"/>
              </a:rPr>
              <a:t>mber</a:t>
            </a:r>
            <a:r>
              <a:rPr lang="en-AU" sz="1000" b="1" smtClean="0">
                <a:solidFill>
                  <a:srgbClr val="000000"/>
                </a:solidFill>
                <a:latin typeface="Comic Sans MS - 13"/>
              </a:rPr>
              <a:t> </a:t>
            </a:r>
          </a:p>
          <a:p>
            <a:pPr algn="just"/>
            <a:r>
              <a:rPr lang="en-AU" sz="1000" b="1" smtClean="0">
                <a:solidFill>
                  <a:srgbClr val="000000"/>
                </a:solidFill>
                <a:latin typeface="Comic Sans MS - 13"/>
              </a:rPr>
              <a:t>e</a:t>
            </a:r>
            <a:r>
              <a:rPr lang="en-AU" sz="1000" smtClean="0">
                <a:solidFill>
                  <a:srgbClr val="000000"/>
                </a:solidFill>
                <a:latin typeface="Comic Sans MS - 13"/>
              </a:rPr>
              <a:t>ncompasses the development of number sense and confidence and competence in using mental, written and calculator techniques for solving problems. Formal written algorithms are introduced after students have gained a firm understanding of basic concepts including place value, and have developed mental strategies for computing with two-digit and three-digit numbers.</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Pa</a:t>
            </a:r>
            <a:r>
              <a:rPr lang="en-AU" sz="1500" b="1" smtClean="0">
                <a:solidFill>
                  <a:srgbClr val="000000"/>
                </a:solidFill>
                <a:latin typeface="Comic Sans MS - 21"/>
              </a:rPr>
              <a:t>tterns and Algebra</a:t>
            </a:r>
            <a:r>
              <a:rPr lang="en-AU" sz="1000" b="1" smtClean="0">
                <a:solidFill>
                  <a:srgbClr val="000000"/>
                </a:solidFill>
                <a:latin typeface="Comic Sans MS - 13"/>
              </a:rPr>
              <a:t> </a:t>
            </a:r>
          </a:p>
          <a:p>
            <a:pPr algn="just"/>
            <a:r>
              <a:rPr lang="en-AU" sz="1000" b="1" smtClean="0">
                <a:solidFill>
                  <a:srgbClr val="000000"/>
                </a:solidFill>
                <a:latin typeface="Comic Sans MS - 13"/>
              </a:rPr>
              <a:t>h</a:t>
            </a:r>
            <a:r>
              <a:rPr lang="en-AU" sz="1000" smtClean="0">
                <a:solidFill>
                  <a:srgbClr val="000000"/>
                </a:solidFill>
                <a:latin typeface="Comic Sans MS - 13"/>
              </a:rPr>
              <a:t>as been incorporated into the primary curriculum to demonstrate the importance of early number learning in the development of algebraic thinking. This strand emphasises number patterns and number relationships.</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Da</a:t>
            </a:r>
            <a:r>
              <a:rPr lang="en-AU" sz="1500" b="1" smtClean="0">
                <a:solidFill>
                  <a:srgbClr val="000000"/>
                </a:solidFill>
                <a:latin typeface="Comic Sans MS - 21"/>
              </a:rPr>
              <a:t>ta</a:t>
            </a:r>
            <a:r>
              <a:rPr lang="en-AU" sz="1000" b="1" smtClean="0">
                <a:solidFill>
                  <a:srgbClr val="000000"/>
                </a:solidFill>
                <a:latin typeface="Comic Sans MS - 13"/>
              </a:rPr>
              <a:t> </a:t>
            </a:r>
          </a:p>
          <a:p>
            <a:pPr algn="just"/>
            <a:r>
              <a:rPr lang="en-AU" sz="1000" b="1" smtClean="0">
                <a:solidFill>
                  <a:srgbClr val="000000"/>
                </a:solidFill>
                <a:latin typeface="Comic Sans MS - 13"/>
              </a:rPr>
              <a:t>a</a:t>
            </a:r>
            <a:r>
              <a:rPr lang="en-AU" sz="1000" smtClean="0">
                <a:solidFill>
                  <a:srgbClr val="000000"/>
                </a:solidFill>
                <a:latin typeface="Comic Sans MS - 13"/>
              </a:rPr>
              <a:t>ddresses the need for students to understand, interpret and analyse information displayed in tabular or graphical forms. Students learn to ask questions relevant to their experiences and interests and to design ways of investigating their questions. They need to recognise when information has been displayed in a misleading manner that can result in false conclusions.</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Me</a:t>
            </a:r>
            <a:r>
              <a:rPr lang="en-AU" sz="1500" b="1" smtClean="0">
                <a:solidFill>
                  <a:srgbClr val="000000"/>
                </a:solidFill>
                <a:latin typeface="Comic Sans MS - 21"/>
              </a:rPr>
              <a:t>asurement</a:t>
            </a:r>
            <a:r>
              <a:rPr lang="en-AU" sz="1000" b="1" smtClean="0">
                <a:solidFill>
                  <a:srgbClr val="000000"/>
                </a:solidFill>
                <a:latin typeface="Comic Sans MS - 13"/>
              </a:rPr>
              <a:t> </a:t>
            </a:r>
          </a:p>
          <a:p>
            <a:pPr algn="just"/>
            <a:r>
              <a:rPr lang="en-AU" sz="1000" b="1" smtClean="0">
                <a:solidFill>
                  <a:srgbClr val="000000"/>
                </a:solidFill>
                <a:latin typeface="Comic Sans MS - 13"/>
              </a:rPr>
              <a:t>i</a:t>
            </a:r>
            <a:r>
              <a:rPr lang="en-AU" sz="1000" smtClean="0">
                <a:solidFill>
                  <a:srgbClr val="000000"/>
                </a:solidFill>
                <a:latin typeface="Comic Sans MS - 13"/>
              </a:rPr>
              <a:t>nvolves the identification of attributes of objects and their comparison, the use of informal units, the use of formal units, as well as consideration of applications and generalisations. Students learn to select and use appropriate units and measuring tools, and to calculate areas and volumes given particular information.</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Sp</a:t>
            </a:r>
            <a:r>
              <a:rPr lang="en-AU" sz="1500" b="1" smtClean="0">
                <a:solidFill>
                  <a:srgbClr val="000000"/>
                </a:solidFill>
                <a:latin typeface="Comic Sans MS - 21"/>
              </a:rPr>
              <a:t>ace and Geometry</a:t>
            </a:r>
            <a:r>
              <a:rPr lang="en-AU" sz="1000" b="1" smtClean="0">
                <a:solidFill>
                  <a:srgbClr val="000000"/>
                </a:solidFill>
                <a:latin typeface="Comic Sans MS - 13"/>
              </a:rPr>
              <a:t> </a:t>
            </a:r>
          </a:p>
          <a:p>
            <a:pPr algn="just"/>
            <a:r>
              <a:rPr lang="en-AU" sz="1000" b="1" smtClean="0">
                <a:solidFill>
                  <a:srgbClr val="000000"/>
                </a:solidFill>
                <a:latin typeface="Comic Sans MS - 13"/>
              </a:rPr>
              <a:t>i</a:t>
            </a:r>
            <a:r>
              <a:rPr lang="en-AU" sz="1000" smtClean="0">
                <a:solidFill>
                  <a:srgbClr val="000000"/>
                </a:solidFill>
                <a:latin typeface="Comic Sans MS - 13"/>
              </a:rPr>
              <a:t>s the study of spatial forms. It involves representation of shape, size, pattern, position and movement of objects in the three-dimensional world, or in the mind of the learner. Students learn to recognise, visualise and draw shapes and describe the features and properties of three-dimensional objects and two-dimensional shapes in static and dynamic situations.</a:t>
            </a:r>
            <a:endParaRPr lang="en-AU" sz="1000">
              <a:solidFill>
                <a:srgbClr val="000000"/>
              </a:solidFill>
              <a:latin typeface="Comic Sans MS - 1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066800" y="495300"/>
            <a:ext cx="4038600" cy="507831"/>
          </a:xfrm>
          <a:prstGeom prst="rect">
            <a:avLst/>
          </a:prstGeom>
          <a:noFill/>
        </p:spPr>
        <p:txBody>
          <a:bodyPr vert="horz" rtlCol="0">
            <a:spAutoFit/>
          </a:bodyPr>
          <a:lstStyle/>
          <a:p>
            <a:r>
              <a:rPr lang="en-AU" sz="2700" smtClean="0">
                <a:solidFill>
                  <a:srgbClr val="0000FF"/>
                </a:solidFill>
                <a:latin typeface="Comic Sans MS - 36"/>
              </a:rPr>
              <a:t>3. Multiplication</a:t>
            </a:r>
            <a:endParaRPr lang="en-AU" sz="2700">
              <a:solidFill>
                <a:srgbClr val="0000FF"/>
              </a:solidFill>
              <a:latin typeface="Comic Sans MS - 36"/>
            </a:endParaRPr>
          </a:p>
        </p:txBody>
      </p:sp>
      <p:sp>
        <p:nvSpPr>
          <p:cNvPr id="3" name="TextBox 2">
            <a:hlinkClick r:id="rId5" action="ppaction://hlinkfile"/>
          </p:cNvPr>
          <p:cNvSpPr txBox="1"/>
          <p:nvPr/>
        </p:nvSpPr>
        <p:spPr>
          <a:xfrm>
            <a:off x="1612900" y="2006600"/>
            <a:ext cx="1397000" cy="323165"/>
          </a:xfrm>
          <a:prstGeom prst="rect">
            <a:avLst/>
          </a:prstGeom>
          <a:noFill/>
        </p:spPr>
        <p:txBody>
          <a:bodyPr vert="horz" rtlCol="0">
            <a:spAutoFit/>
          </a:bodyPr>
          <a:lstStyle/>
          <a:p>
            <a:r>
              <a:rPr lang="en-AU" sz="1500" smtClean="0">
                <a:solidFill>
                  <a:srgbClr val="000000"/>
                </a:solidFill>
                <a:latin typeface="Times New Roman - 20"/>
              </a:rPr>
              <a:t>mult 1.pdf</a:t>
            </a:r>
            <a:endParaRPr lang="en-AU" sz="1500">
              <a:solidFill>
                <a:srgbClr val="000000"/>
              </a:solidFill>
              <a:latin typeface="Times New Roman - 20"/>
            </a:endParaRPr>
          </a:p>
        </p:txBody>
      </p:sp>
      <p:sp>
        <p:nvSpPr>
          <p:cNvPr id="4" name="TextBox 3">
            <a:hlinkClick r:id="rId6" action="ppaction://hlinkfile"/>
          </p:cNvPr>
          <p:cNvSpPr txBox="1"/>
          <p:nvPr/>
        </p:nvSpPr>
        <p:spPr>
          <a:xfrm>
            <a:off x="1587500" y="2705100"/>
            <a:ext cx="1397000" cy="323165"/>
          </a:xfrm>
          <a:prstGeom prst="rect">
            <a:avLst/>
          </a:prstGeom>
          <a:noFill/>
        </p:spPr>
        <p:txBody>
          <a:bodyPr vert="horz" rtlCol="0">
            <a:spAutoFit/>
          </a:bodyPr>
          <a:lstStyle/>
          <a:p>
            <a:r>
              <a:rPr lang="en-AU" sz="1500" smtClean="0">
                <a:solidFill>
                  <a:srgbClr val="000000"/>
                </a:solidFill>
                <a:latin typeface="Times New Roman - 20"/>
              </a:rPr>
              <a:t>mult 2.pdf</a:t>
            </a:r>
            <a:endParaRPr lang="en-AU" sz="1500">
              <a:solidFill>
                <a:srgbClr val="000000"/>
              </a:solidFill>
              <a:latin typeface="Times New Roman - 20"/>
            </a:endParaRPr>
          </a:p>
        </p:txBody>
      </p:sp>
      <p:sp>
        <p:nvSpPr>
          <p:cNvPr id="5" name="TextBox 4">
            <a:hlinkClick r:id="rId7" action="ppaction://hlinkfile"/>
          </p:cNvPr>
          <p:cNvSpPr txBox="1"/>
          <p:nvPr/>
        </p:nvSpPr>
        <p:spPr>
          <a:xfrm>
            <a:off x="1574800" y="3327400"/>
            <a:ext cx="1397000" cy="323165"/>
          </a:xfrm>
          <a:prstGeom prst="rect">
            <a:avLst/>
          </a:prstGeom>
          <a:noFill/>
        </p:spPr>
        <p:txBody>
          <a:bodyPr vert="horz" rtlCol="0">
            <a:spAutoFit/>
          </a:bodyPr>
          <a:lstStyle/>
          <a:p>
            <a:r>
              <a:rPr lang="en-AU" sz="1500" smtClean="0">
                <a:solidFill>
                  <a:srgbClr val="000000"/>
                </a:solidFill>
                <a:latin typeface="Times New Roman - 20"/>
              </a:rPr>
              <a:t>mult 3.pdf</a:t>
            </a:r>
            <a:endParaRPr lang="en-AU" sz="1500">
              <a:solidFill>
                <a:srgbClr val="000000"/>
              </a:solidFill>
              <a:latin typeface="Times New Roman - 20"/>
            </a:endParaRPr>
          </a:p>
        </p:txBody>
      </p:sp>
      <p:sp>
        <p:nvSpPr>
          <p:cNvPr id="6" name="TextBox 5">
            <a:hlinkClick r:id="rId8" action="ppaction://hlinkfile"/>
          </p:cNvPr>
          <p:cNvSpPr txBox="1"/>
          <p:nvPr/>
        </p:nvSpPr>
        <p:spPr>
          <a:xfrm>
            <a:off x="1612900" y="3898900"/>
            <a:ext cx="1397000" cy="323165"/>
          </a:xfrm>
          <a:prstGeom prst="rect">
            <a:avLst/>
          </a:prstGeom>
          <a:noFill/>
        </p:spPr>
        <p:txBody>
          <a:bodyPr vert="horz" rtlCol="0">
            <a:spAutoFit/>
          </a:bodyPr>
          <a:lstStyle/>
          <a:p>
            <a:r>
              <a:rPr lang="en-AU" sz="1500" smtClean="0">
                <a:solidFill>
                  <a:srgbClr val="000000"/>
                </a:solidFill>
                <a:latin typeface="Times New Roman - 20"/>
              </a:rPr>
              <a:t>mult 4.pdf</a:t>
            </a:r>
            <a:endParaRPr lang="en-AU" sz="1500">
              <a:solidFill>
                <a:srgbClr val="000000"/>
              </a:solidFill>
              <a:latin typeface="Times New Roman - 20"/>
            </a:endParaRPr>
          </a:p>
        </p:txBody>
      </p:sp>
    </p:spTree>
    <p:controls>
      <p:control spid="2050" name="ShockwaveFlash1" r:id="rId2" imgW="3809880" imgH="3809880"/>
      <p:control spid="2051" name="ShockwaveFlash2" r:id="rId3" imgW="2563920" imgH="2563920"/>
    </p:controls>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FF00"/>
            </a:gs>
            <a:gs pos="100000">
              <a:srgbClr val="800080"/>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622300" y="0"/>
            <a:ext cx="5181600" cy="3693319"/>
          </a:xfrm>
          <a:prstGeom prst="rect">
            <a:avLst/>
          </a:prstGeom>
          <a:noFill/>
        </p:spPr>
        <p:txBody>
          <a:bodyPr vert="horz" rtlCol="0">
            <a:spAutoFit/>
          </a:bodyPr>
          <a:lstStyle/>
          <a:p>
            <a:endParaRPr lang="en-AU" smtClean="0"/>
          </a:p>
          <a:p>
            <a:r>
              <a:rPr lang="en-AU" smtClean="0"/>
              <a:t>W</a:t>
            </a:r>
            <a:r>
              <a:rPr lang="en-AU" b="1" i="1" smtClean="0">
                <a:solidFill>
                  <a:srgbClr val="000000"/>
                </a:solidFill>
                <a:latin typeface="Comic Sans MS - 24"/>
              </a:rPr>
              <a:t>hat your child needs to know:</a:t>
            </a:r>
          </a:p>
          <a:p>
            <a:r>
              <a:rPr lang="en-AU" b="1" i="1" smtClean="0">
                <a:solidFill>
                  <a:srgbClr val="000000"/>
                </a:solidFill>
                <a:latin typeface="Comic Sans MS - 24"/>
              </a:rPr>
              <a:t>*</a:t>
            </a:r>
            <a:r>
              <a:rPr lang="en-AU" sz="2700" smtClean="0">
                <a:solidFill>
                  <a:srgbClr val="800080"/>
                </a:solidFill>
                <a:latin typeface="Comic Sans MS - 36"/>
              </a:rPr>
              <a:t> </a:t>
            </a:r>
            <a:r>
              <a:rPr lang="en-AU" sz="2700" i="1" smtClean="0">
                <a:solidFill>
                  <a:srgbClr val="800080"/>
                </a:solidFill>
                <a:latin typeface="Comic Sans MS - 36"/>
              </a:rPr>
              <a:t>measurement facts</a:t>
            </a:r>
          </a:p>
          <a:p>
            <a:endParaRPr lang="en-AU" sz="2700" i="1" smtClean="0">
              <a:solidFill>
                <a:srgbClr val="800080"/>
              </a:solidFill>
              <a:latin typeface="Comic Sans MS - 36"/>
            </a:endParaRPr>
          </a:p>
          <a:p>
            <a:r>
              <a:rPr lang="en-AU" sz="2700" i="1" smtClean="0">
                <a:solidFill>
                  <a:srgbClr val="800080"/>
                </a:solidFill>
                <a:latin typeface="Comic Sans MS - 36"/>
              </a:rPr>
              <a:t>	</a:t>
            </a:r>
            <a:r>
              <a:rPr lang="en-AU" sz="2700" smtClean="0">
                <a:solidFill>
                  <a:srgbClr val="0000FF"/>
                </a:solidFill>
                <a:latin typeface="Comic Sans MS - 36"/>
              </a:rPr>
              <a:t>10 mm     = 1 cm</a:t>
            </a:r>
          </a:p>
          <a:p>
            <a:r>
              <a:rPr lang="en-AU" sz="2700" smtClean="0">
                <a:solidFill>
                  <a:srgbClr val="0000FF"/>
                </a:solidFill>
                <a:latin typeface="Comic Sans MS - 36"/>
              </a:rPr>
              <a:t>	100 cm    = 1 m</a:t>
            </a:r>
          </a:p>
          <a:p>
            <a:r>
              <a:rPr lang="en-AU" sz="2700" smtClean="0">
                <a:solidFill>
                  <a:srgbClr val="0000FF"/>
                </a:solidFill>
                <a:latin typeface="Comic Sans MS - 36"/>
              </a:rPr>
              <a:t>	</a:t>
            </a:r>
            <a:r>
              <a:rPr lang="en-AU" sz="2700" smtClean="0">
                <a:solidFill>
                  <a:srgbClr val="FF0000"/>
                </a:solidFill>
                <a:latin typeface="Comic Sans MS - 36"/>
              </a:rPr>
              <a:t>1000 m    = 1 km</a:t>
            </a:r>
          </a:p>
          <a:p>
            <a:r>
              <a:rPr lang="en-AU" sz="2700" smtClean="0">
                <a:solidFill>
                  <a:srgbClr val="FF0000"/>
                </a:solidFill>
                <a:latin typeface="Comic Sans MS - 36"/>
              </a:rPr>
              <a:t>	</a:t>
            </a:r>
            <a:r>
              <a:rPr lang="en-AU" sz="2700" smtClean="0">
                <a:solidFill>
                  <a:srgbClr val="FFD700"/>
                </a:solidFill>
                <a:latin typeface="Comic Sans MS - 36"/>
              </a:rPr>
              <a:t>1000 g     = 1 kg</a:t>
            </a:r>
          </a:p>
          <a:p>
            <a:r>
              <a:rPr lang="en-AU" sz="2700" smtClean="0">
                <a:solidFill>
                  <a:srgbClr val="FFD700"/>
                </a:solidFill>
                <a:latin typeface="Comic Sans MS - 36"/>
              </a:rPr>
              <a:t>	</a:t>
            </a:r>
            <a:r>
              <a:rPr lang="en-AU" sz="2700" smtClean="0">
                <a:solidFill>
                  <a:srgbClr val="00FFFF"/>
                </a:solidFill>
                <a:latin typeface="Comic Sans MS - 36"/>
              </a:rPr>
              <a:t>1000 mL  = 1 L</a:t>
            </a:r>
            <a:endParaRPr lang="en-AU" sz="2700">
              <a:solidFill>
                <a:srgbClr val="00FFFF"/>
              </a:solidFill>
              <a:latin typeface="Comic Sans MS - 36"/>
            </a:endParaRPr>
          </a:p>
        </p:txBody>
      </p:sp>
      <p:pic>
        <p:nvPicPr>
          <p:cNvPr id="3" name="Picture 2" descr="image1.png"/>
          <p:cNvPicPr>
            <a:picLocks/>
          </p:cNvPicPr>
          <p:nvPr/>
        </p:nvPicPr>
        <p:blipFill>
          <a:blip r:embed="rId2" cstate="print"/>
          <a:stretch>
            <a:fillRect/>
          </a:stretch>
        </p:blipFill>
        <p:spPr>
          <a:xfrm rot="1957800">
            <a:off x="4876800" y="2387600"/>
            <a:ext cx="5139182" cy="1143634"/>
          </a:xfrm>
          <a:prstGeom prst="rect">
            <a:avLst/>
          </a:prstGeom>
          <a:solidFill>
            <a:scrgbClr r="0" g="0" b="0">
              <a:alpha val="0"/>
            </a:scrgbClr>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FFFD4"/>
            </a:gs>
            <a:gs pos="100000">
              <a:srgbClr val="FFC0CB"/>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30200" y="292100"/>
            <a:ext cx="6477000" cy="507831"/>
          </a:xfrm>
          <a:prstGeom prst="rect">
            <a:avLst/>
          </a:prstGeom>
          <a:noFill/>
        </p:spPr>
        <p:txBody>
          <a:bodyPr vert="horz" rtlCol="0">
            <a:spAutoFit/>
          </a:bodyPr>
          <a:lstStyle/>
          <a:p>
            <a:r>
              <a:rPr lang="en-AU" sz="2700" smtClean="0">
                <a:solidFill>
                  <a:srgbClr val="0000FF"/>
                </a:solidFill>
                <a:latin typeface="Comic Sans MS - 36"/>
              </a:rPr>
              <a:t>Patterns - </a:t>
            </a:r>
            <a:r>
              <a:rPr lang="en-AU" sz="2700" smtClean="0">
                <a:solidFill>
                  <a:srgbClr val="800080"/>
                </a:solidFill>
                <a:latin typeface="Comic Sans MS - 36"/>
              </a:rPr>
              <a:t>Determining rules</a:t>
            </a:r>
            <a:endParaRPr lang="en-AU" sz="2700">
              <a:solidFill>
                <a:srgbClr val="800080"/>
              </a:solidFill>
              <a:latin typeface="Comic Sans MS - 36"/>
            </a:endParaRPr>
          </a:p>
        </p:txBody>
      </p:sp>
      <p:graphicFrame>
        <p:nvGraphicFramePr>
          <p:cNvPr id="3" name="Table 2"/>
          <p:cNvGraphicFramePr>
            <a:graphicFrameLocks noGrp="1"/>
          </p:cNvGraphicFramePr>
          <p:nvPr/>
        </p:nvGraphicFramePr>
        <p:xfrm>
          <a:off x="114299" y="3302000"/>
          <a:ext cx="8483600" cy="1016000"/>
        </p:xfrm>
        <a:graphic>
          <a:graphicData uri="http://schemas.openxmlformats.org/drawingml/2006/table">
            <a:tbl>
              <a:tblPr firstRow="1" bandRow="1">
                <a:tableStyleId>{5C22544A-7EE6-4342-B048-85BDC9FD1C3A}</a:tableStyleId>
              </a:tblPr>
              <a:tblGrid>
                <a:gridCol w="2298700"/>
                <a:gridCol w="889000"/>
                <a:gridCol w="889000"/>
                <a:gridCol w="889000"/>
                <a:gridCol w="889000"/>
                <a:gridCol w="889000"/>
                <a:gridCol w="889000"/>
                <a:gridCol w="850900"/>
              </a:tblGrid>
              <a:tr h="508000">
                <a:tc>
                  <a:txBody>
                    <a:bodyPr/>
                    <a:lstStyle/>
                    <a:p>
                      <a:r>
                        <a:rPr lang="en-AU" sz="2000" b="0" i="0" u="none" baseline="0" smtClean="0">
                          <a:solidFill>
                            <a:srgbClr val="000000"/>
                          </a:solidFill>
                          <a:latin typeface="Times New Roman - 20"/>
                        </a:rPr>
                        <a:t>Card cost </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000" b="0" i="0" u="none" baseline="0" smtClean="0">
                          <a:solidFill>
                            <a:srgbClr val="000000"/>
                          </a:solidFill>
                          <a:latin typeface="Times New Roman - 20"/>
                        </a:rPr>
                        <a:t>$2.10</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000" b="0" i="0" u="none" baseline="0" smtClean="0">
                          <a:solidFill>
                            <a:srgbClr val="000000"/>
                          </a:solidFill>
                          <a:latin typeface="Times New Roman - 20"/>
                        </a:rPr>
                        <a:t>$1.85 </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000" b="0" i="0" u="none" baseline="0" smtClean="0">
                          <a:solidFill>
                            <a:srgbClr val="000000"/>
                          </a:solidFill>
                          <a:latin typeface="Times New Roman - 20"/>
                        </a:rPr>
                        <a:t>$3.50</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000" b="0" i="0" u="none" baseline="0" smtClean="0">
                          <a:solidFill>
                            <a:srgbClr val="000000"/>
                          </a:solidFill>
                          <a:latin typeface="Times New Roman - 20"/>
                        </a:rPr>
                        <a:t>$2.95 </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000" b="0" i="0" u="none" baseline="0" smtClean="0">
                          <a:solidFill>
                            <a:srgbClr val="000000"/>
                          </a:solidFill>
                          <a:latin typeface="Times New Roman - 20"/>
                        </a:rPr>
                        <a:t>$3.95</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000" b="0" i="0" u="none" baseline="0" smtClean="0">
                          <a:solidFill>
                            <a:srgbClr val="000000"/>
                          </a:solidFill>
                          <a:latin typeface="Times New Roman - 20"/>
                        </a:rPr>
                        <a:t>$4.55 </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000" b="0" i="0" u="none" baseline="0" smtClean="0">
                          <a:solidFill>
                            <a:srgbClr val="000000"/>
                          </a:solidFill>
                          <a:latin typeface="Times New Roman - 20"/>
                        </a:rPr>
                        <a:t>$5.85 </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508000">
                <a:tc>
                  <a:txBody>
                    <a:bodyPr/>
                    <a:lstStyle/>
                    <a:p>
                      <a:r>
                        <a:rPr lang="en-AU" sz="2000" b="0" i="0" u="none" baseline="0" smtClean="0">
                          <a:solidFill>
                            <a:srgbClr val="000000"/>
                          </a:solidFill>
                          <a:latin typeface="Times New Roman - 20"/>
                        </a:rPr>
                        <a:t>Total cost </a:t>
                      </a:r>
                      <a:endParaRPr lang="en-AU" sz="2000" b="0" i="0" u="none" baseline="0">
                        <a:solidFill>
                          <a:srgbClr val="000000"/>
                        </a:solidFill>
                        <a:latin typeface="Times New Roman - 20"/>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4" name="TextBox 3"/>
          <p:cNvSpPr txBox="1"/>
          <p:nvPr/>
        </p:nvSpPr>
        <p:spPr>
          <a:xfrm>
            <a:off x="76200" y="1549400"/>
            <a:ext cx="10007600" cy="646331"/>
          </a:xfrm>
          <a:prstGeom prst="rect">
            <a:avLst/>
          </a:prstGeom>
          <a:noFill/>
        </p:spPr>
        <p:txBody>
          <a:bodyPr vert="horz" rtlCol="0">
            <a:spAutoFit/>
          </a:bodyPr>
          <a:lstStyle/>
          <a:p>
            <a:r>
              <a:rPr lang="en-AU" smtClean="0">
                <a:solidFill>
                  <a:srgbClr val="FF0000"/>
                </a:solidFill>
                <a:latin typeface="Comic Sans MS - 24"/>
              </a:rPr>
              <a:t>Corey buys a greeting card for $1.75. Postage costs 50c. What is the total cost?</a:t>
            </a:r>
          </a:p>
          <a:p>
            <a:r>
              <a:rPr lang="en-AU" smtClean="0">
                <a:solidFill>
                  <a:srgbClr val="FF0000"/>
                </a:solidFill>
                <a:latin typeface="Comic Sans MS - 24"/>
              </a:rPr>
              <a:t>N</a:t>
            </a:r>
            <a:r>
              <a:rPr lang="en-AU" i="1" smtClean="0">
                <a:solidFill>
                  <a:srgbClr val="32CD32"/>
                </a:solidFill>
                <a:latin typeface="Comic Sans MS - 24"/>
              </a:rPr>
              <a:t>ow write the total cost of buying and posting these cards.</a:t>
            </a:r>
            <a:endParaRPr lang="en-AU" i="1">
              <a:solidFill>
                <a:srgbClr val="32CD32"/>
              </a:solidFill>
              <a:latin typeface="Comic Sans MS - 24"/>
            </a:endParaRPr>
          </a:p>
        </p:txBody>
      </p:sp>
      <p:sp>
        <p:nvSpPr>
          <p:cNvPr id="5" name="TextBox 4"/>
          <p:cNvSpPr txBox="1"/>
          <p:nvPr/>
        </p:nvSpPr>
        <p:spPr>
          <a:xfrm>
            <a:off x="25400" y="4851400"/>
            <a:ext cx="9321800" cy="369332"/>
          </a:xfrm>
          <a:prstGeom prst="rect">
            <a:avLst/>
          </a:prstGeom>
          <a:noFill/>
        </p:spPr>
        <p:txBody>
          <a:bodyPr vert="horz" rtlCol="0">
            <a:spAutoFit/>
          </a:bodyPr>
          <a:lstStyle/>
          <a:p>
            <a:r>
              <a:rPr lang="en-AU" b="1" i="1" smtClean="0">
                <a:solidFill>
                  <a:srgbClr val="0000FF"/>
                </a:solidFill>
                <a:latin typeface="Comic Sans MS - 24"/>
              </a:rPr>
              <a:t>WRITE A RULE FOR FIGURING OUT THE TOTAL COST -</a:t>
            </a:r>
            <a:endParaRPr lang="en-AU" b="1" i="1">
              <a:solidFill>
                <a:srgbClr val="0000FF"/>
              </a:solidFill>
              <a:latin typeface="Comic Sans MS - 24"/>
            </a:endParaRPr>
          </a:p>
        </p:txBody>
      </p:sp>
      <p:pic>
        <p:nvPicPr>
          <p:cNvPr id="6" name="Picture 5" descr="Balloon.png"/>
          <p:cNvPicPr>
            <a:picLocks/>
          </p:cNvPicPr>
          <p:nvPr/>
        </p:nvPicPr>
        <p:blipFill>
          <a:blip r:embed="rId2" cstate="print"/>
          <a:stretch>
            <a:fillRect/>
          </a:stretch>
        </p:blipFill>
        <p:spPr>
          <a:xfrm>
            <a:off x="6464300" y="50800"/>
            <a:ext cx="1230121" cy="1230122"/>
          </a:xfrm>
          <a:prstGeom prst="rect">
            <a:avLst/>
          </a:prstGeom>
          <a:solidFill>
            <a:scrgbClr r="0" g="0" b="0">
              <a:alpha val="0"/>
            </a:scrgbClr>
          </a:solidFill>
        </p:spPr>
      </p:pic>
      <p:pic>
        <p:nvPicPr>
          <p:cNvPr id="7" name="Picture 6" descr="Balloon.png"/>
          <p:cNvPicPr>
            <a:picLocks/>
          </p:cNvPicPr>
          <p:nvPr/>
        </p:nvPicPr>
        <p:blipFill>
          <a:blip r:embed="rId2" cstate="print"/>
          <a:stretch>
            <a:fillRect/>
          </a:stretch>
        </p:blipFill>
        <p:spPr>
          <a:xfrm rot="3116400">
            <a:off x="7200900" y="419100"/>
            <a:ext cx="1230121" cy="1230122"/>
          </a:xfrm>
          <a:prstGeom prst="rect">
            <a:avLst/>
          </a:prstGeom>
          <a:solidFill>
            <a:scrgbClr r="0" g="0" b="0">
              <a:alpha val="0"/>
            </a:scrgbClr>
          </a:solid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FFFF"/>
            </a:gs>
            <a:gs pos="100000">
              <a:srgbClr val="FF8000"/>
            </a:gs>
          </a:gsLst>
          <a:lin ang="0" scaled="1"/>
          <a:tileRect/>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3999" y="1701800"/>
          <a:ext cx="7112000" cy="1612900"/>
        </p:xfrm>
        <a:graphic>
          <a:graphicData uri="http://schemas.openxmlformats.org/drawingml/2006/table">
            <a:tbl>
              <a:tblPr firstRow="1" bandRow="1">
                <a:tableStyleId>{5C22544A-7EE6-4342-B048-85BDC9FD1C3A}</a:tableStyleId>
              </a:tblPr>
              <a:tblGrid>
                <a:gridCol w="889000"/>
                <a:gridCol w="889000"/>
                <a:gridCol w="889000"/>
                <a:gridCol w="889000"/>
                <a:gridCol w="889000"/>
                <a:gridCol w="889000"/>
                <a:gridCol w="889000"/>
                <a:gridCol w="889000"/>
              </a:tblGrid>
              <a:tr h="876300">
                <a:tc>
                  <a:txBody>
                    <a:bodyPr/>
                    <a:lstStyle/>
                    <a:p>
                      <a:r>
                        <a:rPr lang="en-AU" sz="1200" b="0" i="0" u="none" baseline="0" smtClean="0">
                          <a:solidFill>
                            <a:srgbClr val="000000"/>
                          </a:solidFill>
                          <a:latin typeface="Times New Roman - 12"/>
                        </a:rPr>
                        <a:t>
tens of thousands  </a:t>
                      </a:r>
                      <a:endParaRPr lang="en-AU" sz="1200" b="0" i="0" u="none" baseline="0">
                        <a:solidFill>
                          <a:srgbClr val="000000"/>
                        </a:solidFill>
                        <a:latin typeface="Times New Roman - 1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1200" b="0" i="0" u="none" baseline="0" smtClean="0">
                          <a:solidFill>
                            <a:srgbClr val="000000"/>
                          </a:solidFill>
                          <a:latin typeface="Times New Roman - 12"/>
                        </a:rPr>
                        <a:t>
thousands  </a:t>
                      </a:r>
                      <a:endParaRPr lang="en-AU" sz="1200" b="0" i="0" u="none" baseline="0">
                        <a:solidFill>
                          <a:srgbClr val="000000"/>
                        </a:solidFill>
                        <a:latin typeface="Times New Roman - 1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1200" b="0" i="0" u="none" baseline="0" smtClean="0">
                          <a:solidFill>
                            <a:srgbClr val="000000"/>
                          </a:solidFill>
                          <a:latin typeface="Times New Roman - 12"/>
                        </a:rPr>
                        <a:t>
hundreds  </a:t>
                      </a:r>
                      <a:endParaRPr lang="en-AU" sz="1200" b="0" i="0" u="none" baseline="0">
                        <a:solidFill>
                          <a:srgbClr val="000000"/>
                        </a:solidFill>
                        <a:latin typeface="Times New Roman - 1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1200" b="0" i="0" u="none" baseline="0" smtClean="0">
                          <a:solidFill>
                            <a:srgbClr val="000000"/>
                          </a:solidFill>
                          <a:latin typeface="Times New Roman - 12"/>
                        </a:rPr>
                        <a:t>
tens  </a:t>
                      </a:r>
                      <a:endParaRPr lang="en-AU" sz="1200" b="0" i="0" u="none" baseline="0">
                        <a:solidFill>
                          <a:srgbClr val="000000"/>
                        </a:solidFill>
                        <a:latin typeface="Times New Roman - 1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1200" b="0" i="0" u="none" baseline="0" smtClean="0">
                          <a:solidFill>
                            <a:srgbClr val="000000"/>
                          </a:solidFill>
                          <a:latin typeface="Times New Roman - 12"/>
                        </a:rPr>
                        <a:t>
ones  </a:t>
                      </a:r>
                      <a:endParaRPr lang="en-AU" sz="1200" b="0" i="0" u="none" baseline="0">
                        <a:solidFill>
                          <a:srgbClr val="000000"/>
                        </a:solidFill>
                        <a:latin typeface="Times New Roman - 1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1200" b="0" i="0" u="none" baseline="0" smtClean="0">
                          <a:solidFill>
                            <a:srgbClr val="000000"/>
                          </a:solidFill>
                          <a:latin typeface="Times New Roman - 12"/>
                        </a:rPr>
                        <a:t>
tenths  </a:t>
                      </a:r>
                      <a:endParaRPr lang="en-AU" sz="1200" b="0" i="0" u="none" baseline="0">
                        <a:solidFill>
                          <a:srgbClr val="000000"/>
                        </a:solidFill>
                        <a:latin typeface="Times New Roman - 1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1200" b="0" i="0" u="none" baseline="0" smtClean="0">
                          <a:solidFill>
                            <a:srgbClr val="000000"/>
                          </a:solidFill>
                          <a:latin typeface="Times New Roman - 12"/>
                        </a:rPr>
                        <a:t>
hundredths  </a:t>
                      </a:r>
                      <a:endParaRPr lang="en-AU" sz="1200" b="0" i="0" u="none" baseline="0">
                        <a:solidFill>
                          <a:srgbClr val="000000"/>
                        </a:solidFill>
                        <a:latin typeface="Times New Roman - 1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1200" b="0" i="0" u="none" baseline="0" smtClean="0">
                          <a:solidFill>
                            <a:srgbClr val="000000"/>
                          </a:solidFill>
                          <a:latin typeface="Times New Roman - 12"/>
                        </a:rPr>
                        <a:t>
thousandths </a:t>
                      </a:r>
                      <a:endParaRPr lang="en-AU" sz="1200" b="0" i="0" u="none" baseline="0">
                        <a:solidFill>
                          <a:srgbClr val="000000"/>
                        </a:solidFill>
                        <a:latin typeface="Times New Roman - 1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736600">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cxnSp>
        <p:nvCxnSpPr>
          <p:cNvPr id="3" name="Straight Connector 2"/>
          <p:cNvCxnSpPr/>
          <p:nvPr/>
        </p:nvCxnSpPr>
        <p:spPr>
          <a:xfrm>
            <a:off x="5892800" y="1701800"/>
            <a:ext cx="0" cy="1536700"/>
          </a:xfrm>
          <a:prstGeom prst="line">
            <a:avLst/>
          </a:prstGeom>
          <a:ln w="190500" cap="flat" cmpd="sng" algn="ctr">
            <a:solidFill>
              <a:srgbClr val="FF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41400" y="3581400"/>
            <a:ext cx="8458200" cy="323165"/>
          </a:xfrm>
          <a:prstGeom prst="rect">
            <a:avLst/>
          </a:prstGeom>
          <a:noFill/>
        </p:spPr>
        <p:txBody>
          <a:bodyPr vert="horz" rtlCol="0">
            <a:spAutoFit/>
          </a:bodyPr>
          <a:lstStyle/>
          <a:p>
            <a:r>
              <a:rPr lang="en-AU" sz="1500" smtClean="0">
                <a:solidFill>
                  <a:srgbClr val="0000FF"/>
                </a:solidFill>
                <a:latin typeface="Comic Sans MS - 20"/>
              </a:rPr>
              <a:t>1. four hundred and two thousandths </a:t>
            </a:r>
            <a:r>
              <a:rPr lang="en-AU" sz="1500" b="1" i="1" smtClean="0">
                <a:solidFill>
                  <a:srgbClr val="0000FF"/>
                </a:solidFill>
                <a:latin typeface="Comic Sans MS - 20"/>
              </a:rPr>
              <a:t>plus</a:t>
            </a:r>
            <a:r>
              <a:rPr lang="en-AU" sz="1500" smtClean="0">
                <a:solidFill>
                  <a:srgbClr val="0000FF"/>
                </a:solidFill>
                <a:latin typeface="Comic Sans MS - 20"/>
              </a:rPr>
              <a:t>   eight tens and three tenths</a:t>
            </a:r>
            <a:endParaRPr lang="en-AU" sz="1500">
              <a:solidFill>
                <a:srgbClr val="0000FF"/>
              </a:solidFill>
              <a:latin typeface="Comic Sans MS - 20"/>
            </a:endParaRPr>
          </a:p>
        </p:txBody>
      </p:sp>
      <p:sp>
        <p:nvSpPr>
          <p:cNvPr id="5" name="TextBox 4"/>
          <p:cNvSpPr txBox="1"/>
          <p:nvPr/>
        </p:nvSpPr>
        <p:spPr>
          <a:xfrm>
            <a:off x="3111500" y="0"/>
            <a:ext cx="3886200" cy="646331"/>
          </a:xfrm>
          <a:prstGeom prst="rect">
            <a:avLst/>
          </a:prstGeom>
          <a:noFill/>
        </p:spPr>
        <p:txBody>
          <a:bodyPr vert="horz" rtlCol="0">
            <a:spAutoFit/>
          </a:bodyPr>
          <a:lstStyle/>
          <a:p>
            <a:r>
              <a:rPr lang="en-AU" sz="3600" smtClean="0">
                <a:solidFill>
                  <a:srgbClr val="800080"/>
                </a:solidFill>
                <a:latin typeface="Comic Sans MS - 48"/>
              </a:rPr>
              <a:t>Place Value</a:t>
            </a:r>
            <a:endParaRPr lang="en-AU" sz="3600">
              <a:solidFill>
                <a:srgbClr val="800080"/>
              </a:solidFill>
              <a:latin typeface="Comic Sans MS - 4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8100" y="292100"/>
            <a:ext cx="3632200" cy="507831"/>
          </a:xfrm>
          <a:prstGeom prst="rect">
            <a:avLst/>
          </a:prstGeom>
          <a:noFill/>
        </p:spPr>
        <p:txBody>
          <a:bodyPr vert="horz" rtlCol="0">
            <a:spAutoFit/>
          </a:bodyPr>
          <a:lstStyle/>
          <a:p>
            <a:r>
              <a:rPr lang="en-AU" sz="2700" smtClean="0">
                <a:solidFill>
                  <a:srgbClr val="0000FF"/>
                </a:solidFill>
                <a:latin typeface="Comic Sans MS - 36"/>
              </a:rPr>
              <a:t>Missing values</a:t>
            </a:r>
            <a:endParaRPr lang="en-AU" sz="2700">
              <a:solidFill>
                <a:srgbClr val="0000FF"/>
              </a:solidFill>
              <a:latin typeface="Comic Sans MS - 36"/>
            </a:endParaRPr>
          </a:p>
        </p:txBody>
      </p:sp>
      <p:cxnSp>
        <p:nvCxnSpPr>
          <p:cNvPr id="3" name="Straight Connector 2"/>
          <p:cNvCxnSpPr/>
          <p:nvPr/>
        </p:nvCxnSpPr>
        <p:spPr>
          <a:xfrm>
            <a:off x="3009900" y="1422400"/>
            <a:ext cx="3136900" cy="0"/>
          </a:xfrm>
          <a:prstGeom prst="line">
            <a:avLst/>
          </a:prstGeom>
          <a:ln w="38100" cap="flat" cmpd="sng" algn="ctr">
            <a:solidFill>
              <a:srgbClr val="000000"/>
            </a:solidFill>
            <a:prstDash val="solid"/>
            <a:round/>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4292600" y="1485900"/>
            <a:ext cx="419101" cy="457201"/>
          </a:xfrm>
          <a:custGeom>
            <a:avLst/>
            <a:gdLst/>
            <a:ahLst/>
            <a:cxnLst/>
            <a:rect l="0" t="0" r="0" b="0"/>
            <a:pathLst>
              <a:path w="419101" h="457201">
                <a:moveTo>
                  <a:pt x="209550" y="0"/>
                </a:moveTo>
                <a:lnTo>
                  <a:pt x="419100" y="457200"/>
                </a:lnTo>
                <a:lnTo>
                  <a:pt x="0" y="457200"/>
                </a:lnTo>
                <a:close/>
              </a:path>
            </a:pathLst>
          </a:custGeom>
          <a:gradFill flip="none" rotWithShape="1">
            <a:gsLst>
              <a:gs pos="0">
                <a:srgbClr val="80008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p:cNvSpPr/>
          <p:nvPr/>
        </p:nvSpPr>
        <p:spPr>
          <a:xfrm>
            <a:off x="3270884" y="972185"/>
            <a:ext cx="341631" cy="341629"/>
          </a:xfrm>
          <a:prstGeom prst="ellipse">
            <a:avLst/>
          </a:prstGeom>
          <a:gradFill flip="none" rotWithShape="1">
            <a:gsLst>
              <a:gs pos="0">
                <a:srgbClr val="FF00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p:cNvSpPr/>
          <p:nvPr/>
        </p:nvSpPr>
        <p:spPr>
          <a:xfrm>
            <a:off x="4927600" y="977900"/>
            <a:ext cx="317501" cy="317501"/>
          </a:xfrm>
          <a:custGeom>
            <a:avLst/>
            <a:gdLst/>
            <a:ahLst/>
            <a:cxnLst/>
            <a:rect l="0" t="0" r="0" b="0"/>
            <a:pathLst>
              <a:path w="317501" h="317501">
                <a:moveTo>
                  <a:pt x="0" y="0"/>
                </a:moveTo>
                <a:lnTo>
                  <a:pt x="317500" y="0"/>
                </a:lnTo>
                <a:lnTo>
                  <a:pt x="317500" y="317500"/>
                </a:lnTo>
                <a:lnTo>
                  <a:pt x="0" y="317500"/>
                </a:lnTo>
                <a:close/>
              </a:path>
            </a:pathLst>
          </a:custGeom>
          <a:gradFill flip="none" rotWithShape="1">
            <a:gsLst>
              <a:gs pos="0">
                <a:srgbClr val="00FF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p:cNvSpPr/>
          <p:nvPr/>
        </p:nvSpPr>
        <p:spPr>
          <a:xfrm>
            <a:off x="5448300" y="977900"/>
            <a:ext cx="317501" cy="317501"/>
          </a:xfrm>
          <a:custGeom>
            <a:avLst/>
            <a:gdLst/>
            <a:ahLst/>
            <a:cxnLst/>
            <a:rect l="0" t="0" r="0" b="0"/>
            <a:pathLst>
              <a:path w="317501" h="317501">
                <a:moveTo>
                  <a:pt x="0" y="0"/>
                </a:moveTo>
                <a:lnTo>
                  <a:pt x="317500" y="0"/>
                </a:lnTo>
                <a:lnTo>
                  <a:pt x="317500" y="317500"/>
                </a:lnTo>
                <a:lnTo>
                  <a:pt x="0" y="317500"/>
                </a:lnTo>
                <a:close/>
              </a:path>
            </a:pathLst>
          </a:custGeom>
          <a:gradFill flip="none" rotWithShape="1">
            <a:gsLst>
              <a:gs pos="0">
                <a:srgbClr val="00FF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3867784" y="972185"/>
            <a:ext cx="341631" cy="341629"/>
          </a:xfrm>
          <a:prstGeom prst="ellipse">
            <a:avLst/>
          </a:prstGeom>
          <a:gradFill flip="none" rotWithShape="1">
            <a:gsLst>
              <a:gs pos="0">
                <a:srgbClr val="FF00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3550284" y="616584"/>
            <a:ext cx="341631" cy="341630"/>
          </a:xfrm>
          <a:prstGeom prst="ellipse">
            <a:avLst/>
          </a:prstGeom>
          <a:gradFill flip="none" rotWithShape="1">
            <a:gsLst>
              <a:gs pos="0">
                <a:srgbClr val="FF00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0" name="Table 9"/>
          <p:cNvGraphicFramePr>
            <a:graphicFrameLocks noGrp="1"/>
          </p:cNvGraphicFramePr>
          <p:nvPr/>
        </p:nvGraphicFramePr>
        <p:xfrm>
          <a:off x="1536700" y="2235200"/>
          <a:ext cx="4775200" cy="3505200"/>
        </p:xfrm>
        <a:graphic>
          <a:graphicData uri="http://schemas.openxmlformats.org/drawingml/2006/table">
            <a:tbl>
              <a:tblPr firstRow="1" bandRow="1">
                <a:tableStyleId>{5C22544A-7EE6-4342-B048-85BDC9FD1C3A}</a:tableStyleId>
              </a:tblPr>
              <a:tblGrid>
                <a:gridCol w="1168400"/>
                <a:gridCol w="1739900"/>
                <a:gridCol w="1866900"/>
              </a:tblGrid>
              <a:tr h="508000">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749300">
                <a:tc>
                  <a:txBody>
                    <a:bodyPr/>
                    <a:lstStyle/>
                    <a:p>
                      <a:r>
                        <a:rPr lang="en-AU" sz="2200" b="1" i="1" u="none" baseline="0" smtClean="0">
                          <a:solidFill>
                            <a:srgbClr val="000000"/>
                          </a:solidFill>
                          <a:latin typeface="Comic Sans MS - 22"/>
                        </a:rPr>
                        <a:t>a </a:t>
                      </a:r>
                      <a:endParaRPr lang="en-AU" sz="2200" b="1" i="1" u="none" baseline="0">
                        <a:solidFill>
                          <a:srgbClr val="000000"/>
                        </a:solidFill>
                        <a:latin typeface="Comic Sans MS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800" b="0" i="0" u="none" baseline="0" smtClean="0">
                          <a:solidFill>
                            <a:srgbClr val="000000"/>
                          </a:solidFill>
                          <a:latin typeface="Comic Sans MS - 28"/>
                        </a:rPr>
                        <a:t>20 </a:t>
                      </a:r>
                      <a:endParaRPr lang="en-AU" sz="2800" b="0" i="0" u="none" baseline="0">
                        <a:solidFill>
                          <a:srgbClr val="000000"/>
                        </a:solidFill>
                        <a:latin typeface="Comic Sans MS - 28"/>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749300">
                <a:tc>
                  <a:txBody>
                    <a:bodyPr/>
                    <a:lstStyle/>
                    <a:p>
                      <a:r>
                        <a:rPr lang="en-AU" sz="2200" b="1" i="1" u="none" baseline="0" smtClean="0">
                          <a:solidFill>
                            <a:srgbClr val="000000"/>
                          </a:solidFill>
                          <a:latin typeface="Comic Sans MS - 22"/>
                        </a:rPr>
                        <a:t>b </a:t>
                      </a:r>
                      <a:endParaRPr lang="en-AU" sz="2200" b="1" i="1" u="none" baseline="0">
                        <a:solidFill>
                          <a:srgbClr val="000000"/>
                        </a:solidFill>
                        <a:latin typeface="Comic Sans MS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800" b="0" i="0" u="none" baseline="0" smtClean="0">
                          <a:solidFill>
                            <a:srgbClr val="000000"/>
                          </a:solidFill>
                          <a:latin typeface="Comic Sans MS - 28"/>
                        </a:rPr>
                        <a:t>15</a:t>
                      </a:r>
                      <a:endParaRPr lang="en-AU" sz="2800" b="0" i="0" u="none" baseline="0">
                        <a:solidFill>
                          <a:srgbClr val="000000"/>
                        </a:solidFill>
                        <a:latin typeface="Comic Sans MS - 28"/>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749300">
                <a:tc>
                  <a:txBody>
                    <a:bodyPr/>
                    <a:lstStyle/>
                    <a:p>
                      <a:r>
                        <a:rPr lang="en-AU" sz="2200" b="1" i="1" u="none" baseline="0" smtClean="0">
                          <a:solidFill>
                            <a:srgbClr val="000000"/>
                          </a:solidFill>
                          <a:latin typeface="Comic Sans MS - 22"/>
                        </a:rPr>
                        <a:t>c </a:t>
                      </a:r>
                      <a:endParaRPr lang="en-AU" sz="2200" b="1" i="1" u="none" baseline="0">
                        <a:solidFill>
                          <a:srgbClr val="000000"/>
                        </a:solidFill>
                        <a:latin typeface="Comic Sans MS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800" b="0" i="0" u="none" baseline="0" smtClean="0">
                          <a:solidFill>
                            <a:srgbClr val="000000"/>
                          </a:solidFill>
                          <a:latin typeface="Comic Sans MS - 28"/>
                        </a:rPr>
                        <a:t>24</a:t>
                      </a:r>
                      <a:endParaRPr lang="en-AU" sz="2800" b="0" i="0" u="none" baseline="0">
                        <a:solidFill>
                          <a:srgbClr val="000000"/>
                        </a:solidFill>
                        <a:latin typeface="Comic Sans MS - 28"/>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r h="749300">
                <a:tc>
                  <a:txBody>
                    <a:bodyPr/>
                    <a:lstStyle/>
                    <a:p>
                      <a:r>
                        <a:rPr lang="en-AU" sz="2200" b="1" i="1" u="none" baseline="0" smtClean="0">
                          <a:solidFill>
                            <a:srgbClr val="000000"/>
                          </a:solidFill>
                          <a:latin typeface="Comic Sans MS - 22"/>
                        </a:rPr>
                        <a:t>d </a:t>
                      </a:r>
                      <a:endParaRPr lang="en-AU" sz="2200" b="1" i="1" u="none" baseline="0">
                        <a:solidFill>
                          <a:srgbClr val="000000"/>
                        </a:solidFill>
                        <a:latin typeface="Comic Sans MS - 22"/>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r>
                        <a:rPr lang="en-AU" sz="2800" b="0" i="0" u="none" baseline="0" smtClean="0">
                          <a:solidFill>
                            <a:srgbClr val="000000"/>
                          </a:solidFill>
                          <a:latin typeface="Comic Sans MS - 28"/>
                        </a:rPr>
                        <a:t>50 </a:t>
                      </a:r>
                      <a:endParaRPr lang="en-AU" sz="2800" b="0" i="0" u="none" baseline="0">
                        <a:solidFill>
                          <a:srgbClr val="000000"/>
                        </a:solidFill>
                        <a:latin typeface="Comic Sans MS - 28"/>
                      </a:endParaRPr>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c>
                  <a:txBody>
                    <a:bodyPr/>
                    <a:lstStyle/>
                    <a:p>
                      <a:endParaRPr lang="en-AU"/>
                    </a:p>
                  </a:txBody>
                  <a:tcPr>
                    <a:lnL w="38100" cmpd="sng">
                      <a:solidFill>
                        <a:srgbClr val="000000"/>
                      </a:solidFill>
                      <a:prstDash val="solid"/>
                    </a:lnL>
                    <a:lnR w="38100" cmpd="sng">
                      <a:solidFill>
                        <a:srgbClr val="000000"/>
                      </a:solidFill>
                      <a:prstDash val="solid"/>
                    </a:lnR>
                    <a:lnT w="38100" cmpd="sng">
                      <a:solidFill>
                        <a:srgbClr val="000000"/>
                      </a:solidFill>
                      <a:prstDash val="solid"/>
                    </a:lnT>
                    <a:lnB w="38100" cmpd="sng">
                      <a:solidFill>
                        <a:srgbClr val="000000"/>
                      </a:solidFill>
                      <a:prstDash val="solid"/>
                    </a:lnB>
                    <a:solidFill>
                      <a:srgbClr val="FFFFFF">
                        <a:alpha val="99996"/>
                      </a:srgbClr>
                    </a:solidFill>
                  </a:tcPr>
                </a:tc>
              </a:tr>
            </a:tbl>
          </a:graphicData>
        </a:graphic>
      </p:graphicFrame>
      <p:sp>
        <p:nvSpPr>
          <p:cNvPr id="11" name="Oval 10"/>
          <p:cNvSpPr/>
          <p:nvPr/>
        </p:nvSpPr>
        <p:spPr>
          <a:xfrm>
            <a:off x="3321050" y="2235200"/>
            <a:ext cx="508000" cy="508000"/>
          </a:xfrm>
          <a:prstGeom prst="ellipse">
            <a:avLst/>
          </a:prstGeom>
          <a:gradFill flip="none" rotWithShape="1">
            <a:gsLst>
              <a:gs pos="0">
                <a:srgbClr val="FF00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p:cNvSpPr/>
          <p:nvPr/>
        </p:nvSpPr>
        <p:spPr>
          <a:xfrm>
            <a:off x="5124450" y="2235200"/>
            <a:ext cx="508001" cy="508001"/>
          </a:xfrm>
          <a:custGeom>
            <a:avLst/>
            <a:gdLst/>
            <a:ahLst/>
            <a:cxnLst/>
            <a:rect l="0" t="0" r="0" b="0"/>
            <a:pathLst>
              <a:path w="508001" h="508001">
                <a:moveTo>
                  <a:pt x="0" y="0"/>
                </a:moveTo>
                <a:lnTo>
                  <a:pt x="508000" y="0"/>
                </a:lnTo>
                <a:lnTo>
                  <a:pt x="508000" y="508000"/>
                </a:lnTo>
                <a:lnTo>
                  <a:pt x="0" y="508000"/>
                </a:lnTo>
                <a:close/>
              </a:path>
            </a:pathLst>
          </a:custGeom>
          <a:gradFill flip="none" rotWithShape="1">
            <a:gsLst>
              <a:gs pos="0">
                <a:srgbClr val="00FF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7334884" y="1416684"/>
            <a:ext cx="1184911" cy="1184911"/>
          </a:xfrm>
          <a:prstGeom prst="ellipse">
            <a:avLst/>
          </a:prstGeom>
          <a:gradFill flip="none" rotWithShape="1">
            <a:gsLst>
              <a:gs pos="0">
                <a:srgbClr val="FF00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p:cNvSpPr/>
          <p:nvPr/>
        </p:nvSpPr>
        <p:spPr>
          <a:xfrm>
            <a:off x="8547100" y="3378200"/>
            <a:ext cx="1179322" cy="1179322"/>
          </a:xfrm>
          <a:custGeom>
            <a:avLst/>
            <a:gdLst/>
            <a:ahLst/>
            <a:cxnLst/>
            <a:rect l="0" t="0" r="0" b="0"/>
            <a:pathLst>
              <a:path w="1179322" h="1179322">
                <a:moveTo>
                  <a:pt x="0" y="0"/>
                </a:moveTo>
                <a:lnTo>
                  <a:pt x="1179321" y="0"/>
                </a:lnTo>
                <a:lnTo>
                  <a:pt x="1179321" y="1179321"/>
                </a:lnTo>
                <a:lnTo>
                  <a:pt x="0" y="1179321"/>
                </a:lnTo>
                <a:close/>
              </a:path>
            </a:pathLst>
          </a:custGeom>
          <a:gradFill flip="none" rotWithShape="1">
            <a:gsLst>
              <a:gs pos="0">
                <a:srgbClr val="00FF00"/>
              </a:gs>
              <a:gs pos="100000">
                <a:srgbClr val="808080"/>
              </a:gs>
            </a:gsLst>
            <a:lin ang="0" scaled="1"/>
            <a:tileRect/>
          </a:gradFill>
          <a:ln w="38100" cap="flat" cmpd="sng" algn="ctr">
            <a:solidFill>
              <a:srgbClr val="00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0000" y="635000"/>
            <a:ext cx="8890000" cy="369332"/>
          </a:xfrm>
          <a:prstGeom prst="rect">
            <a:avLst/>
          </a:prstGeom>
          <a:noFill/>
        </p:spPr>
        <p:txBody>
          <a:bodyPr vert="horz" rtlCol="0">
            <a:spAutoFit/>
          </a:bodyPr>
          <a:lstStyle/>
          <a:p>
            <a:r>
              <a:rPr lang="en-AU" smtClean="0"/>
              <a:t>Attachments</a:t>
            </a:r>
            <a:endParaRPr lang="en-AU"/>
          </a:p>
        </p:txBody>
      </p:sp>
      <p:cxnSp>
        <p:nvCxnSpPr>
          <p:cNvPr id="3" name="Straight Connector 2"/>
          <p:cNvCxnSpPr/>
          <p:nvPr/>
        </p:nvCxnSpPr>
        <p:spPr>
          <a:xfrm>
            <a:off x="1270000" y="1270000"/>
            <a:ext cx="762000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70000" y="1587500"/>
            <a:ext cx="8890000" cy="369332"/>
          </a:xfrm>
          <a:prstGeom prst="rect">
            <a:avLst/>
          </a:prstGeom>
          <a:noFill/>
        </p:spPr>
        <p:txBody>
          <a:bodyPr vert="horz" rtlCol="0">
            <a:spAutoFit/>
          </a:bodyPr>
          <a:lstStyle/>
          <a:p>
            <a:r>
              <a:rPr lang="en-AU" smtClean="0"/>
              <a:t>addition 2.pdf</a:t>
            </a:r>
            <a:endParaRPr lang="en-AU"/>
          </a:p>
        </p:txBody>
      </p:sp>
      <p:sp>
        <p:nvSpPr>
          <p:cNvPr id="5" name="TextBox 4"/>
          <p:cNvSpPr txBox="1"/>
          <p:nvPr/>
        </p:nvSpPr>
        <p:spPr>
          <a:xfrm>
            <a:off x="1270000" y="2222500"/>
            <a:ext cx="8890000" cy="369332"/>
          </a:xfrm>
          <a:prstGeom prst="rect">
            <a:avLst/>
          </a:prstGeom>
          <a:noFill/>
        </p:spPr>
        <p:txBody>
          <a:bodyPr vert="horz" rtlCol="0">
            <a:spAutoFit/>
          </a:bodyPr>
          <a:lstStyle/>
          <a:p>
            <a:r>
              <a:rPr lang="en-AU" smtClean="0"/>
              <a:t>addition 1.pdf</a:t>
            </a:r>
            <a:endParaRPr lang="en-AU"/>
          </a:p>
        </p:txBody>
      </p:sp>
      <p:sp>
        <p:nvSpPr>
          <p:cNvPr id="6" name="TextBox 5"/>
          <p:cNvSpPr txBox="1"/>
          <p:nvPr/>
        </p:nvSpPr>
        <p:spPr>
          <a:xfrm>
            <a:off x="1270000" y="2857500"/>
            <a:ext cx="8890000" cy="369332"/>
          </a:xfrm>
          <a:prstGeom prst="rect">
            <a:avLst/>
          </a:prstGeom>
          <a:noFill/>
        </p:spPr>
        <p:txBody>
          <a:bodyPr vert="horz" rtlCol="0">
            <a:spAutoFit/>
          </a:bodyPr>
          <a:lstStyle/>
          <a:p>
            <a:r>
              <a:rPr lang="en-AU" smtClean="0"/>
              <a:t>subtraction 2.pdf</a:t>
            </a:r>
            <a:endParaRPr lang="en-AU"/>
          </a:p>
        </p:txBody>
      </p:sp>
      <p:sp>
        <p:nvSpPr>
          <p:cNvPr id="7" name="TextBox 6"/>
          <p:cNvSpPr txBox="1"/>
          <p:nvPr/>
        </p:nvSpPr>
        <p:spPr>
          <a:xfrm>
            <a:off x="1270000" y="3492500"/>
            <a:ext cx="8890000" cy="369332"/>
          </a:xfrm>
          <a:prstGeom prst="rect">
            <a:avLst/>
          </a:prstGeom>
          <a:noFill/>
        </p:spPr>
        <p:txBody>
          <a:bodyPr vert="horz" rtlCol="0">
            <a:spAutoFit/>
          </a:bodyPr>
          <a:lstStyle/>
          <a:p>
            <a:r>
              <a:rPr lang="en-AU" smtClean="0"/>
              <a:t>subtraction1.pdf</a:t>
            </a:r>
            <a:endParaRPr lang="en-AU"/>
          </a:p>
        </p:txBody>
      </p:sp>
      <p:sp>
        <p:nvSpPr>
          <p:cNvPr id="8" name="TextBox 7"/>
          <p:cNvSpPr txBox="1"/>
          <p:nvPr/>
        </p:nvSpPr>
        <p:spPr>
          <a:xfrm>
            <a:off x="1270000" y="4127500"/>
            <a:ext cx="8890000" cy="369332"/>
          </a:xfrm>
          <a:prstGeom prst="rect">
            <a:avLst/>
          </a:prstGeom>
          <a:noFill/>
        </p:spPr>
        <p:txBody>
          <a:bodyPr vert="horz" rtlCol="0">
            <a:spAutoFit/>
          </a:bodyPr>
          <a:lstStyle/>
          <a:p>
            <a:r>
              <a:rPr lang="en-AU" smtClean="0"/>
              <a:t>mult 4.pdf</a:t>
            </a:r>
            <a:endParaRPr lang="en-AU"/>
          </a:p>
        </p:txBody>
      </p:sp>
      <p:sp>
        <p:nvSpPr>
          <p:cNvPr id="9" name="TextBox 8"/>
          <p:cNvSpPr txBox="1"/>
          <p:nvPr/>
        </p:nvSpPr>
        <p:spPr>
          <a:xfrm>
            <a:off x="1270000" y="4762500"/>
            <a:ext cx="8890000" cy="369332"/>
          </a:xfrm>
          <a:prstGeom prst="rect">
            <a:avLst/>
          </a:prstGeom>
          <a:noFill/>
        </p:spPr>
        <p:txBody>
          <a:bodyPr vert="horz" rtlCol="0">
            <a:spAutoFit/>
          </a:bodyPr>
          <a:lstStyle/>
          <a:p>
            <a:r>
              <a:rPr lang="en-AU" smtClean="0"/>
              <a:t>mult 3.pdf</a:t>
            </a:r>
            <a:endParaRPr lang="en-AU"/>
          </a:p>
        </p:txBody>
      </p:sp>
      <p:sp>
        <p:nvSpPr>
          <p:cNvPr id="10" name="TextBox 9"/>
          <p:cNvSpPr txBox="1"/>
          <p:nvPr/>
        </p:nvSpPr>
        <p:spPr>
          <a:xfrm>
            <a:off x="1270000" y="5397500"/>
            <a:ext cx="8890000" cy="369332"/>
          </a:xfrm>
          <a:prstGeom prst="rect">
            <a:avLst/>
          </a:prstGeom>
          <a:noFill/>
        </p:spPr>
        <p:txBody>
          <a:bodyPr vert="horz" rtlCol="0">
            <a:spAutoFit/>
          </a:bodyPr>
          <a:lstStyle/>
          <a:p>
            <a:r>
              <a:rPr lang="en-AU" smtClean="0"/>
              <a:t>mult 2.pdf</a:t>
            </a:r>
            <a:endParaRPr lang="en-AU"/>
          </a:p>
        </p:txBody>
      </p:sp>
      <p:sp>
        <p:nvSpPr>
          <p:cNvPr id="11" name="TextBox 10"/>
          <p:cNvSpPr txBox="1"/>
          <p:nvPr/>
        </p:nvSpPr>
        <p:spPr>
          <a:xfrm>
            <a:off x="1270000" y="6032500"/>
            <a:ext cx="8890000" cy="369332"/>
          </a:xfrm>
          <a:prstGeom prst="rect">
            <a:avLst/>
          </a:prstGeom>
          <a:noFill/>
        </p:spPr>
        <p:txBody>
          <a:bodyPr vert="horz" rtlCol="0">
            <a:spAutoFit/>
          </a:bodyPr>
          <a:lstStyle/>
          <a:p>
            <a:r>
              <a:rPr lang="en-AU" smtClean="0"/>
              <a:t>mult 1.pdf</a:t>
            </a:r>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CB"/>
            </a:gs>
            <a:gs pos="100000">
              <a:srgbClr val="7B7BC0"/>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723900"/>
            <a:ext cx="10312400" cy="6909584"/>
          </a:xfrm>
          <a:prstGeom prst="rect">
            <a:avLst/>
          </a:prstGeom>
          <a:noFill/>
        </p:spPr>
        <p:txBody>
          <a:bodyPr vert="horz" rtlCol="0">
            <a:spAutoFit/>
          </a:bodyPr>
          <a:lstStyle/>
          <a:p>
            <a:pPr algn="ctr"/>
            <a:r>
              <a:rPr lang="en-AU" sz="1900" b="1" smtClean="0">
                <a:solidFill>
                  <a:srgbClr val="FF0000"/>
                </a:solidFill>
                <a:latin typeface="Comic Sans MS - 26"/>
              </a:rPr>
              <a:t>What is “Working Mathematically”?</a:t>
            </a:r>
          </a:p>
          <a:p>
            <a:pPr algn="just"/>
            <a:endParaRPr lang="en-AU" sz="1900" b="1" smtClean="0">
              <a:solidFill>
                <a:srgbClr val="FF0000"/>
              </a:solidFill>
              <a:latin typeface="Comic Sans MS - 26"/>
            </a:endParaRPr>
          </a:p>
          <a:p>
            <a:pPr algn="just"/>
            <a:r>
              <a:rPr lang="en-AU" sz="1900" b="1" smtClean="0">
                <a:solidFill>
                  <a:srgbClr val="FF0000"/>
                </a:solidFill>
                <a:latin typeface="Comic Sans MS - 26"/>
              </a:rPr>
              <a:t>Qu</a:t>
            </a:r>
            <a:r>
              <a:rPr lang="en-AU" sz="1300" b="1" smtClean="0">
                <a:solidFill>
                  <a:srgbClr val="000000"/>
                </a:solidFill>
                <a:latin typeface="Comic Sans MS - 18"/>
              </a:rPr>
              <a:t>estioning</a:t>
            </a:r>
          </a:p>
          <a:p>
            <a:pPr algn="just"/>
            <a:r>
              <a:rPr lang="en-AU" sz="1300" b="1" smtClean="0">
                <a:solidFill>
                  <a:srgbClr val="000000"/>
                </a:solidFill>
                <a:latin typeface="Comic Sans MS - 18"/>
              </a:rPr>
              <a:t>A</a:t>
            </a:r>
            <a:r>
              <a:rPr lang="en-AU" sz="1000" smtClean="0">
                <a:solidFill>
                  <a:srgbClr val="000000"/>
                </a:solidFill>
                <a:latin typeface="Comic Sans MS - 13"/>
              </a:rPr>
              <a:t>sks questions that could be explored using mathematics in relation to Stage 3 content</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Ap</a:t>
            </a:r>
            <a:r>
              <a:rPr lang="en-AU" sz="1300" b="1" smtClean="0">
                <a:solidFill>
                  <a:srgbClr val="000000"/>
                </a:solidFill>
                <a:latin typeface="Comic Sans MS - 18"/>
              </a:rPr>
              <a:t>plying Strategies</a:t>
            </a:r>
          </a:p>
          <a:p>
            <a:pPr algn="just"/>
            <a:r>
              <a:rPr lang="en-AU" sz="1300" b="1" smtClean="0">
                <a:solidFill>
                  <a:srgbClr val="000000"/>
                </a:solidFill>
                <a:latin typeface="Comic Sans MS - 18"/>
              </a:rPr>
              <a:t>S</a:t>
            </a:r>
            <a:r>
              <a:rPr lang="en-AU" sz="1000" smtClean="0">
                <a:solidFill>
                  <a:srgbClr val="000000"/>
                </a:solidFill>
                <a:latin typeface="Comic Sans MS - 13"/>
              </a:rPr>
              <a:t>elects and applies appropriate problem solving strategies, including technological applications, in undertaking investigations</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Co</a:t>
            </a:r>
            <a:r>
              <a:rPr lang="en-AU" sz="1300" b="1" smtClean="0">
                <a:solidFill>
                  <a:srgbClr val="000000"/>
                </a:solidFill>
                <a:latin typeface="Comic Sans MS - 18"/>
              </a:rPr>
              <a:t>mmunicating</a:t>
            </a:r>
          </a:p>
          <a:p>
            <a:pPr algn="just"/>
            <a:r>
              <a:rPr lang="en-AU" sz="1300" b="1" smtClean="0">
                <a:solidFill>
                  <a:srgbClr val="000000"/>
                </a:solidFill>
                <a:latin typeface="Comic Sans MS - 18"/>
              </a:rPr>
              <a:t>D</a:t>
            </a:r>
            <a:r>
              <a:rPr lang="en-AU" sz="1000" smtClean="0">
                <a:solidFill>
                  <a:srgbClr val="000000"/>
                </a:solidFill>
                <a:latin typeface="Comic Sans MS - 13"/>
              </a:rPr>
              <a:t>escribes and represents a mathematical situation in a variety of ways using mathematical terminology and some conventions</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Re</a:t>
            </a:r>
            <a:r>
              <a:rPr lang="en-AU" sz="1300" b="1" smtClean="0">
                <a:solidFill>
                  <a:srgbClr val="000000"/>
                </a:solidFill>
                <a:latin typeface="Comic Sans MS - 18"/>
              </a:rPr>
              <a:t>asoning</a:t>
            </a:r>
          </a:p>
          <a:p>
            <a:pPr algn="just"/>
            <a:r>
              <a:rPr lang="en-AU" sz="1300" b="1" smtClean="0">
                <a:solidFill>
                  <a:srgbClr val="000000"/>
                </a:solidFill>
                <a:latin typeface="Comic Sans MS - 18"/>
              </a:rPr>
              <a:t>G</a:t>
            </a:r>
            <a:r>
              <a:rPr lang="en-AU" sz="1000" smtClean="0">
                <a:solidFill>
                  <a:srgbClr val="000000"/>
                </a:solidFill>
                <a:latin typeface="Comic Sans MS - 13"/>
              </a:rPr>
              <a:t>ives a valid reason for supporting one possible solution over another</a:t>
            </a: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Re</a:t>
            </a:r>
            <a:r>
              <a:rPr lang="en-AU" sz="1300" b="1" smtClean="0">
                <a:solidFill>
                  <a:srgbClr val="000000"/>
                </a:solidFill>
                <a:latin typeface="Comic Sans MS - 18"/>
              </a:rPr>
              <a:t>flecting</a:t>
            </a:r>
          </a:p>
          <a:p>
            <a:pPr algn="just"/>
            <a:r>
              <a:rPr lang="en-AU" sz="1300" b="1" smtClean="0">
                <a:solidFill>
                  <a:srgbClr val="000000"/>
                </a:solidFill>
                <a:latin typeface="Comic Sans MS - 18"/>
              </a:rPr>
              <a:t>L</a:t>
            </a:r>
            <a:r>
              <a:rPr lang="en-AU" sz="1000" smtClean="0">
                <a:solidFill>
                  <a:srgbClr val="000000"/>
                </a:solidFill>
                <a:latin typeface="Comic Sans MS - 13"/>
              </a:rPr>
              <a:t>inks mathematical ideas and makes connections with, and generalisations about, existing knowledge and understanding in relation to Stage 3 content</a:t>
            </a:r>
          </a:p>
          <a:p>
            <a:pPr algn="just"/>
            <a:endParaRPr lang="en-AU" sz="1000" smtClean="0">
              <a:solidFill>
                <a:srgbClr val="000000"/>
              </a:solidFill>
              <a:latin typeface="Comic Sans MS - 13"/>
            </a:endParaRPr>
          </a:p>
          <a:p>
            <a:pPr algn="just"/>
            <a:endParaRPr lang="en-AU" sz="1000" smtClean="0">
              <a:solidFill>
                <a:srgbClr val="000000"/>
              </a:solidFill>
              <a:latin typeface="Comic Sans MS - 13"/>
            </a:endParaRPr>
          </a:p>
          <a:p>
            <a:pPr algn="just"/>
            <a:endParaRPr lang="en-AU" sz="1000" smtClean="0">
              <a:solidFill>
                <a:srgbClr val="000000"/>
              </a:solidFill>
              <a:latin typeface="Comic Sans MS - 13"/>
            </a:endParaRPr>
          </a:p>
          <a:p>
            <a:pPr algn="just"/>
            <a:r>
              <a:rPr lang="en-AU" sz="1000" smtClean="0">
                <a:solidFill>
                  <a:srgbClr val="000000"/>
                </a:solidFill>
                <a:latin typeface="Comic Sans MS - 13"/>
              </a:rPr>
              <a:t>Stud</a:t>
            </a:r>
            <a:r>
              <a:rPr lang="en-AU" sz="1300" b="1" i="1" smtClean="0">
                <a:solidFill>
                  <a:srgbClr val="000000"/>
                </a:solidFill>
                <a:latin typeface="Comic Sans MS - 18"/>
              </a:rPr>
              <a:t>ents learn to:</a:t>
            </a:r>
          </a:p>
          <a:p>
            <a:pPr algn="just"/>
            <a:endParaRPr lang="en-AU" sz="1300" b="1" i="1" smtClean="0">
              <a:solidFill>
                <a:srgbClr val="000000"/>
              </a:solidFill>
              <a:latin typeface="Comic Sans MS - 18"/>
            </a:endParaRPr>
          </a:p>
          <a:p>
            <a:pPr algn="just"/>
            <a:r>
              <a:rPr lang="en-AU" sz="1300" b="1" i="1" smtClean="0">
                <a:solidFill>
                  <a:srgbClr val="000000"/>
                </a:solidFill>
                <a:latin typeface="Comic Sans MS - 18"/>
              </a:rPr>
              <a:t>❚</a:t>
            </a:r>
            <a:r>
              <a:rPr lang="en-AU" sz="1000" smtClean="0">
                <a:solidFill>
                  <a:srgbClr val="575757"/>
                </a:solidFill>
                <a:latin typeface="Comic Sans MS - 14"/>
              </a:rPr>
              <a:t> </a:t>
            </a:r>
            <a:r>
              <a:rPr lang="en-AU" sz="1000" smtClean="0">
                <a:solidFill>
                  <a:srgbClr val="000000"/>
                </a:solidFill>
                <a:latin typeface="Comic Sans MS - 14"/>
              </a:rPr>
              <a:t>estimate answers to problems and check to justify solutions</a:t>
            </a:r>
          </a:p>
          <a:p>
            <a:pPr algn="just"/>
            <a:r>
              <a:rPr lang="en-AU" sz="1000" smtClean="0">
                <a:solidFill>
                  <a:srgbClr val="000000"/>
                </a:solidFill>
                <a:latin typeface="Comic Sans MS - 14"/>
              </a:rPr>
              <a:t> </a:t>
            </a: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select an appropriate strategy for the solution of problems</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use a number of strategies to solve unfamiliar problems, including:</a:t>
            </a:r>
          </a:p>
          <a:p>
            <a:pPr algn="just"/>
            <a:r>
              <a:rPr lang="en-AU" sz="1000" smtClean="0">
                <a:solidFill>
                  <a:srgbClr val="000000"/>
                </a:solidFill>
                <a:latin typeface="Comic Sans MS - 14"/>
              </a:rPr>
              <a:t>- trial and error </a:t>
            </a:r>
          </a:p>
          <a:p>
            <a:pPr algn="just"/>
            <a:r>
              <a:rPr lang="en-AU" sz="1000" smtClean="0">
                <a:solidFill>
                  <a:srgbClr val="000000"/>
                </a:solidFill>
                <a:latin typeface="Comic Sans MS - 14"/>
              </a:rPr>
              <a:t>- drawing a diagram</a:t>
            </a:r>
          </a:p>
          <a:p>
            <a:pPr algn="just"/>
            <a:r>
              <a:rPr lang="en-AU" sz="1000" smtClean="0">
                <a:solidFill>
                  <a:srgbClr val="000000"/>
                </a:solidFill>
                <a:latin typeface="Comic Sans MS - 14"/>
              </a:rPr>
              <a:t>- working backwards </a:t>
            </a:r>
          </a:p>
          <a:p>
            <a:pPr algn="just"/>
            <a:r>
              <a:rPr lang="en-AU" sz="1000" smtClean="0">
                <a:solidFill>
                  <a:srgbClr val="000000"/>
                </a:solidFill>
                <a:latin typeface="Comic Sans MS - 14"/>
              </a:rPr>
              <a:t>- looking for patterns</a:t>
            </a:r>
          </a:p>
          <a:p>
            <a:pPr algn="just"/>
            <a:r>
              <a:rPr lang="en-AU" sz="1000" smtClean="0">
                <a:solidFill>
                  <a:srgbClr val="000000"/>
                </a:solidFill>
                <a:latin typeface="Comic Sans MS - 14"/>
              </a:rPr>
              <a:t>- simplifying the problem </a:t>
            </a:r>
          </a:p>
          <a:p>
            <a:pPr algn="just"/>
            <a:r>
              <a:rPr lang="en-AU" sz="1000" smtClean="0">
                <a:solidFill>
                  <a:srgbClr val="000000"/>
                </a:solidFill>
                <a:latin typeface="Comic Sans MS - 14"/>
              </a:rPr>
              <a:t>- using a table</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use the appropriate operation in solving problems in real life situations </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give a valid reason for a solution to a problem and check that the answer makes sense in the original situation </a:t>
            </a:r>
          </a:p>
          <a:p>
            <a:pPr algn="just"/>
            <a:endParaRPr lang="en-AU" sz="1000" smtClean="0">
              <a:solidFill>
                <a:srgbClr val="000000"/>
              </a:solidFill>
              <a:latin typeface="Comic Sans MS - 14"/>
            </a:endParaRPr>
          </a:p>
          <a:p>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use mathematical terminology </a:t>
            </a:r>
            <a:endParaRPr lang="en-AU" sz="1000">
              <a:solidFill>
                <a:srgbClr val="000000"/>
              </a:solidFill>
              <a:latin typeface="Comic Sans MS - 1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723900"/>
            <a:ext cx="10363200" cy="4555093"/>
          </a:xfrm>
          <a:prstGeom prst="rect">
            <a:avLst/>
          </a:prstGeom>
          <a:noFill/>
        </p:spPr>
        <p:txBody>
          <a:bodyPr vert="horz" rtlCol="0">
            <a:spAutoFit/>
          </a:bodyPr>
          <a:lstStyle/>
          <a:p>
            <a:pPr algn="ctr"/>
            <a:r>
              <a:rPr lang="en-AU" b="1" smtClean="0">
                <a:solidFill>
                  <a:srgbClr val="FF0000"/>
                </a:solidFill>
                <a:latin typeface="Comic Sans MS - 24"/>
              </a:rPr>
              <a:t>Some examples of how students are asked to</a:t>
            </a:r>
          </a:p>
          <a:p>
            <a:pPr algn="ctr"/>
            <a:r>
              <a:rPr lang="en-AU" b="1" smtClean="0">
                <a:solidFill>
                  <a:srgbClr val="FF0000"/>
                </a:solidFill>
                <a:latin typeface="Comic Sans MS - 24"/>
              </a:rPr>
              <a:t>work mathematically</a:t>
            </a:r>
          </a:p>
          <a:p>
            <a:pPr algn="just"/>
            <a:endParaRPr lang="en-AU" b="1" smtClean="0">
              <a:solidFill>
                <a:srgbClr val="FF0000"/>
              </a:solidFill>
              <a:latin typeface="Comic Sans MS - 24"/>
            </a:endParaRPr>
          </a:p>
          <a:p>
            <a:pPr algn="just"/>
            <a:r>
              <a:rPr lang="en-AU" b="1" smtClean="0">
                <a:solidFill>
                  <a:srgbClr val="FF0000"/>
                </a:solidFill>
                <a:latin typeface="Comic Sans MS - 24"/>
              </a:rPr>
              <a:t>1.</a:t>
            </a:r>
            <a:r>
              <a:rPr lang="en-AU" sz="1300" b="1" smtClean="0">
                <a:solidFill>
                  <a:srgbClr val="00B0F0"/>
                </a:solidFill>
                <a:latin typeface="Comic Sans MS - 18"/>
              </a:rPr>
              <a:t>	Comparing Mental and Written Strategies</a:t>
            </a:r>
          </a:p>
          <a:p>
            <a:pPr algn="just"/>
            <a:endParaRPr lang="en-AU" sz="1300" b="1" smtClean="0">
              <a:solidFill>
                <a:srgbClr val="00B0F0"/>
              </a:solidFill>
              <a:latin typeface="Comic Sans MS - 18"/>
            </a:endParaRPr>
          </a:p>
          <a:p>
            <a:pPr algn="just"/>
            <a:r>
              <a:rPr lang="en-AU" sz="1300" b="1" smtClean="0">
                <a:solidFill>
                  <a:srgbClr val="00B0F0"/>
                </a:solidFill>
                <a:latin typeface="Comic Sans MS - 18"/>
              </a:rPr>
              <a:t>St</a:t>
            </a:r>
            <a:r>
              <a:rPr lang="en-AU" sz="1200" b="1" smtClean="0">
                <a:solidFill>
                  <a:srgbClr val="000000"/>
                </a:solidFill>
                <a:latin typeface="Comic Sans MS - 16"/>
              </a:rPr>
              <a:t>udents estimate, then multiply to compare mental and written strategies when solving problems </a:t>
            </a:r>
          </a:p>
          <a:p>
            <a:pPr algn="just"/>
            <a:r>
              <a:rPr lang="en-AU" sz="1200" b="1" smtClean="0">
                <a:solidFill>
                  <a:srgbClr val="000000"/>
                </a:solidFill>
                <a:latin typeface="Comic Sans MS - 16"/>
              </a:rPr>
              <a:t>e.g.</a:t>
            </a:r>
            <a:r>
              <a:rPr lang="en-AU" sz="1200" b="1" i="1" smtClean="0">
                <a:solidFill>
                  <a:srgbClr val="000000"/>
                </a:solidFill>
                <a:latin typeface="Comic Sans MS - 16"/>
              </a:rPr>
              <a:t> ‘There are 334 students in a school. If each student watches 3 hours of television per day, how many hours of television is this?’</a:t>
            </a:r>
          </a:p>
          <a:p>
            <a:pPr algn="just"/>
            <a:endParaRPr lang="en-AU" sz="1200" b="1" i="1" smtClean="0">
              <a:solidFill>
                <a:srgbClr val="000000"/>
              </a:solidFill>
              <a:latin typeface="Comic Sans MS - 16"/>
            </a:endParaRPr>
          </a:p>
          <a:p>
            <a:pPr algn="just"/>
            <a:endParaRPr lang="en-AU" sz="1200" b="1" i="1" smtClean="0">
              <a:solidFill>
                <a:srgbClr val="000000"/>
              </a:solidFill>
              <a:latin typeface="Comic Sans MS - 16"/>
            </a:endParaRPr>
          </a:p>
          <a:p>
            <a:pPr algn="just"/>
            <a:r>
              <a:rPr lang="en-AU" sz="1200" b="1" i="1" smtClean="0">
                <a:solidFill>
                  <a:srgbClr val="000000"/>
                </a:solidFill>
                <a:latin typeface="Comic Sans MS - 16"/>
              </a:rPr>
              <a:t>Stu</a:t>
            </a:r>
            <a:r>
              <a:rPr lang="en-AU" sz="1000" smtClean="0">
                <a:solidFill>
                  <a:srgbClr val="000000"/>
                </a:solidFill>
                <a:latin typeface="Comic Sans MS - 14"/>
              </a:rPr>
              <a:t>dents share their strategies and determine which is the most efficient.</a:t>
            </a:r>
          </a:p>
          <a:p>
            <a:pPr algn="just"/>
            <a:endParaRPr lang="en-AU" sz="1000" smtClean="0">
              <a:solidFill>
                <a:srgbClr val="000000"/>
              </a:solidFill>
              <a:latin typeface="Comic Sans MS - 14"/>
            </a:endParaRP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Possible questions include:</a:t>
            </a: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how did your estimation help?</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which operation did you use?</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can you describe your strategy?</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is your strategy efficient? Why?</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did your answer make sense in the original situation?</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how can you check whether your answer is correct?</a:t>
            </a:r>
            <a:endParaRPr lang="en-AU" sz="1000">
              <a:solidFill>
                <a:srgbClr val="000000"/>
              </a:solidFill>
              <a:latin typeface="Comic Sans MS - 14"/>
            </a:endParaRPr>
          </a:p>
        </p:txBody>
      </p:sp>
      <p:pic>
        <p:nvPicPr>
          <p:cNvPr id="3" name="Picture 2" descr="MSOfficePNG.png"/>
          <p:cNvPicPr>
            <a:picLocks/>
          </p:cNvPicPr>
          <p:nvPr/>
        </p:nvPicPr>
        <p:blipFill>
          <a:blip r:embed="rId2" cstate="print"/>
          <a:stretch>
            <a:fillRect/>
          </a:stretch>
        </p:blipFill>
        <p:spPr>
          <a:xfrm>
            <a:off x="7048500" y="3594100"/>
            <a:ext cx="2090292" cy="1525651"/>
          </a:xfrm>
          <a:prstGeom prst="rect">
            <a:avLst/>
          </a:prstGeom>
          <a:solidFill>
            <a:scrgbClr r="0" g="0" b="0">
              <a:alpha val="0"/>
            </a:scrgbClr>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723900"/>
            <a:ext cx="10363200" cy="3247043"/>
          </a:xfrm>
          <a:prstGeom prst="rect">
            <a:avLst/>
          </a:prstGeom>
          <a:noFill/>
        </p:spPr>
        <p:txBody>
          <a:bodyPr vert="horz" rtlCol="0">
            <a:spAutoFit/>
          </a:bodyPr>
          <a:lstStyle/>
          <a:p>
            <a:pPr algn="just"/>
            <a:r>
              <a:rPr lang="en-AU" sz="1300" b="1" smtClean="0">
                <a:solidFill>
                  <a:srgbClr val="00B0F0"/>
                </a:solidFill>
                <a:latin typeface="Comic Sans MS - 18"/>
              </a:rPr>
              <a:t>2.	Dividing by Ten</a:t>
            </a:r>
          </a:p>
          <a:p>
            <a:pPr algn="just"/>
            <a:endParaRPr lang="en-AU" sz="1300" b="1" smtClean="0">
              <a:solidFill>
                <a:srgbClr val="00B0F0"/>
              </a:solidFill>
              <a:latin typeface="Comic Sans MS - 18"/>
            </a:endParaRPr>
          </a:p>
          <a:p>
            <a:pPr algn="just"/>
            <a:r>
              <a:rPr lang="en-AU" sz="1300" b="1" smtClean="0">
                <a:solidFill>
                  <a:srgbClr val="00B0F0"/>
                </a:solidFill>
                <a:latin typeface="Comic Sans MS - 18"/>
              </a:rPr>
              <a:t>Th</a:t>
            </a:r>
            <a:r>
              <a:rPr lang="en-AU" sz="1200" b="1" smtClean="0">
                <a:solidFill>
                  <a:srgbClr val="000000"/>
                </a:solidFill>
                <a:latin typeface="Comic Sans MS - 16"/>
              </a:rPr>
              <a:t>e teacher poses the scenario: </a:t>
            </a:r>
          </a:p>
          <a:p>
            <a:pPr algn="just"/>
            <a:endParaRPr lang="en-AU" sz="1200" b="1" smtClean="0">
              <a:solidFill>
                <a:srgbClr val="000000"/>
              </a:solidFill>
              <a:latin typeface="Comic Sans MS - 16"/>
            </a:endParaRPr>
          </a:p>
          <a:p>
            <a:pPr algn="just"/>
            <a:r>
              <a:rPr lang="en-AU" sz="1200" b="1" smtClean="0">
                <a:solidFill>
                  <a:srgbClr val="000000"/>
                </a:solidFill>
                <a:latin typeface="Comic Sans MS - 16"/>
              </a:rPr>
              <a:t>‘O</a:t>
            </a:r>
            <a:r>
              <a:rPr lang="en-AU" sz="1200" b="1" i="1" smtClean="0">
                <a:solidFill>
                  <a:srgbClr val="000000"/>
                </a:solidFill>
                <a:latin typeface="Comic Sans MS - 16"/>
              </a:rPr>
              <a:t>n the way to school 4 children found a $50 note. They handed it in to the principal. They will get a share of the $50 if no one claims it after a week.’</a:t>
            </a:r>
          </a:p>
          <a:p>
            <a:pPr algn="just"/>
            <a:endParaRPr lang="en-AU" sz="1200" b="1" i="1" smtClean="0">
              <a:solidFill>
                <a:srgbClr val="000000"/>
              </a:solidFill>
              <a:latin typeface="Comic Sans MS - 16"/>
            </a:endParaRPr>
          </a:p>
          <a:p>
            <a:pPr algn="just"/>
            <a:endParaRPr lang="en-AU" sz="1200" b="1" i="1" smtClean="0">
              <a:solidFill>
                <a:srgbClr val="000000"/>
              </a:solidFill>
              <a:latin typeface="Comic Sans MS - 16"/>
            </a:endParaRPr>
          </a:p>
          <a:p>
            <a:pPr algn="just"/>
            <a:r>
              <a:rPr lang="en-AU" sz="1200" b="1" i="1" smtClean="0">
                <a:solidFill>
                  <a:srgbClr val="000000"/>
                </a:solidFill>
                <a:latin typeface="Comic Sans MS - 16"/>
              </a:rPr>
              <a:t>Pos</a:t>
            </a:r>
            <a:r>
              <a:rPr lang="en-AU" sz="1000" smtClean="0">
                <a:solidFill>
                  <a:srgbClr val="000000"/>
                </a:solidFill>
                <a:latin typeface="Comic Sans MS - 14"/>
              </a:rPr>
              <a:t>sible questions include:</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how much would each child get?					</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how much would each child get if $5 was found?</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which operation would you use to check if your answer is correct?</a:t>
            </a:r>
          </a:p>
          <a:p>
            <a:pPr algn="just"/>
            <a:endParaRPr lang="en-AU" sz="1000" smtClean="0">
              <a:solidFill>
                <a:srgbClr val="000000"/>
              </a:solidFill>
              <a:latin typeface="Comic Sans MS - 14"/>
            </a:endParaRP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Students discuss the solutions and make generalisations about placement of the decimal point when dividing by ten. </a:t>
            </a:r>
            <a:endParaRPr lang="en-AU" sz="1000">
              <a:solidFill>
                <a:srgbClr val="000000"/>
              </a:solidFill>
              <a:latin typeface="Comic Sans MS - 14"/>
            </a:endParaRPr>
          </a:p>
        </p:txBody>
      </p:sp>
      <p:pic>
        <p:nvPicPr>
          <p:cNvPr id="3" name="Picture 2" descr="MSOfficePNG(1).png"/>
          <p:cNvPicPr>
            <a:picLocks/>
          </p:cNvPicPr>
          <p:nvPr/>
        </p:nvPicPr>
        <p:blipFill>
          <a:blip r:embed="rId2" cstate="print"/>
          <a:stretch>
            <a:fillRect/>
          </a:stretch>
        </p:blipFill>
        <p:spPr>
          <a:xfrm>
            <a:off x="6121400" y="2679700"/>
            <a:ext cx="2597277" cy="2047367"/>
          </a:xfrm>
          <a:prstGeom prst="rect">
            <a:avLst/>
          </a:prstGeom>
          <a:solidFill>
            <a:scrgbClr r="0" g="0" b="0">
              <a:alpha val="0"/>
            </a:scrgbClr>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723900"/>
            <a:ext cx="10337800" cy="2769989"/>
          </a:xfrm>
          <a:prstGeom prst="rect">
            <a:avLst/>
          </a:prstGeom>
          <a:noFill/>
        </p:spPr>
        <p:txBody>
          <a:bodyPr vert="horz" rtlCol="0">
            <a:spAutoFit/>
          </a:bodyPr>
          <a:lstStyle/>
          <a:p>
            <a:pPr algn="just"/>
            <a:endParaRPr lang="en-AU" smtClean="0"/>
          </a:p>
          <a:p>
            <a:pPr algn="just"/>
            <a:r>
              <a:rPr lang="en-AU" smtClean="0"/>
              <a:t>3</a:t>
            </a:r>
            <a:r>
              <a:rPr lang="en-AU" sz="1300" b="1" smtClean="0">
                <a:solidFill>
                  <a:srgbClr val="00B0F0"/>
                </a:solidFill>
                <a:latin typeface="Comic Sans MS - 18"/>
              </a:rPr>
              <a:t>.	Value for Money</a:t>
            </a:r>
          </a:p>
          <a:p>
            <a:pPr algn="just"/>
            <a:endParaRPr lang="en-AU" sz="1300" b="1" smtClean="0">
              <a:solidFill>
                <a:srgbClr val="00B0F0"/>
              </a:solidFill>
              <a:latin typeface="Comic Sans MS - 18"/>
            </a:endParaRPr>
          </a:p>
          <a:p>
            <a:pPr algn="just"/>
            <a:r>
              <a:rPr lang="en-AU" sz="1300" b="1" smtClean="0">
                <a:solidFill>
                  <a:srgbClr val="00B0F0"/>
                </a:solidFill>
                <a:latin typeface="Comic Sans MS - 18"/>
              </a:rPr>
              <a:t>St</a:t>
            </a:r>
            <a:r>
              <a:rPr lang="en-AU" sz="1200" b="1" smtClean="0">
                <a:solidFill>
                  <a:srgbClr val="000000"/>
                </a:solidFill>
                <a:latin typeface="Comic Sans MS - 16"/>
              </a:rPr>
              <a:t>udents collect supermarket brochures advertising weekly sales. Students investigate prices in order to recommend the best buys. </a:t>
            </a:r>
          </a:p>
          <a:p>
            <a:pPr algn="just"/>
            <a:endParaRPr lang="en-AU" sz="1200" b="1" smtClean="0">
              <a:solidFill>
                <a:srgbClr val="000000"/>
              </a:solidFill>
              <a:latin typeface="Comic Sans MS - 16"/>
            </a:endParaRPr>
          </a:p>
          <a:p>
            <a:pPr algn="just"/>
            <a:r>
              <a:rPr lang="en-AU" sz="1200" b="1" smtClean="0">
                <a:solidFill>
                  <a:srgbClr val="000000"/>
                </a:solidFill>
                <a:latin typeface="Comic Sans MS - 16"/>
              </a:rPr>
              <a:t>e.g. </a:t>
            </a:r>
            <a:r>
              <a:rPr lang="en-AU" sz="1200" b="1" i="1" smtClean="0">
                <a:solidFill>
                  <a:srgbClr val="000000"/>
                </a:solidFill>
                <a:latin typeface="Comic Sans MS - 16"/>
              </a:rPr>
              <a:t>4 ice-blocks for $2.95 or 6 ice-blocks for $3.95</a:t>
            </a:r>
          </a:p>
          <a:p>
            <a:pPr algn="just"/>
            <a:r>
              <a:rPr lang="en-AU" sz="1200" b="1" i="1" smtClean="0">
                <a:solidFill>
                  <a:srgbClr val="000000"/>
                </a:solidFill>
                <a:latin typeface="Comic Sans MS - 16"/>
              </a:rPr>
              <a:t> </a:t>
            </a:r>
          </a:p>
          <a:p>
            <a:pPr algn="just"/>
            <a:r>
              <a:rPr lang="en-AU" sz="1200" b="1" i="1" smtClean="0">
                <a:solidFill>
                  <a:srgbClr val="000000"/>
                </a:solidFill>
                <a:latin typeface="Comic Sans MS - 16"/>
              </a:rPr>
              <a:t>P</a:t>
            </a:r>
            <a:r>
              <a:rPr lang="en-AU" sz="1000" smtClean="0">
                <a:solidFill>
                  <a:srgbClr val="000000"/>
                </a:solidFill>
                <a:latin typeface="Comic Sans MS - 14"/>
              </a:rPr>
              <a:t>ossible questions include:</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can you explain the best buy? Why is it the best buy?</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how did you work it out?</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is there a better strategy you could use to work it out?</a:t>
            </a:r>
            <a:endParaRPr lang="en-AU" sz="1000">
              <a:solidFill>
                <a:srgbClr val="000000"/>
              </a:solidFill>
              <a:latin typeface="Comic Sans MS - 14"/>
            </a:endParaRPr>
          </a:p>
        </p:txBody>
      </p:sp>
      <p:pic>
        <p:nvPicPr>
          <p:cNvPr id="3" name="Picture 2" descr="MSOfficePNG(2).png"/>
          <p:cNvPicPr>
            <a:picLocks/>
          </p:cNvPicPr>
          <p:nvPr/>
        </p:nvPicPr>
        <p:blipFill>
          <a:blip r:embed="rId2" cstate="print"/>
          <a:stretch>
            <a:fillRect/>
          </a:stretch>
        </p:blipFill>
        <p:spPr>
          <a:xfrm>
            <a:off x="7137400" y="2171700"/>
            <a:ext cx="955802" cy="856614"/>
          </a:xfrm>
          <a:prstGeom prst="rect">
            <a:avLst/>
          </a:prstGeom>
          <a:solidFill>
            <a:scrgbClr r="0" g="0" b="0">
              <a:alpha val="0"/>
            </a:scrgbClr>
          </a:solidFill>
        </p:spPr>
      </p:pic>
      <p:pic>
        <p:nvPicPr>
          <p:cNvPr id="4" name="Picture 3" descr="MSOfficePNG(2).png"/>
          <p:cNvPicPr>
            <a:picLocks/>
          </p:cNvPicPr>
          <p:nvPr/>
        </p:nvPicPr>
        <p:blipFill>
          <a:blip r:embed="rId2" cstate="print"/>
          <a:stretch>
            <a:fillRect/>
          </a:stretch>
        </p:blipFill>
        <p:spPr>
          <a:xfrm>
            <a:off x="6883400" y="3098800"/>
            <a:ext cx="1088643" cy="977900"/>
          </a:xfrm>
          <a:prstGeom prst="rect">
            <a:avLst/>
          </a:prstGeom>
          <a:solidFill>
            <a:scrgbClr r="0" g="0" b="0">
              <a:alpha val="0"/>
            </a:scrgbClr>
          </a:solidFill>
        </p:spPr>
      </p:pic>
      <p:pic>
        <p:nvPicPr>
          <p:cNvPr id="5" name="Picture 4" descr="MSOfficePNG(2).png"/>
          <p:cNvPicPr>
            <a:picLocks/>
          </p:cNvPicPr>
          <p:nvPr/>
        </p:nvPicPr>
        <p:blipFill>
          <a:blip r:embed="rId2" cstate="print"/>
          <a:stretch>
            <a:fillRect/>
          </a:stretch>
        </p:blipFill>
        <p:spPr>
          <a:xfrm>
            <a:off x="5943600" y="2171700"/>
            <a:ext cx="1088643" cy="977900"/>
          </a:xfrm>
          <a:prstGeom prst="rect">
            <a:avLst/>
          </a:prstGeom>
          <a:solidFill>
            <a:scrgbClr r="0" g="0" b="0">
              <a:alpha val="0"/>
            </a:scrgbClr>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723900"/>
            <a:ext cx="10312400" cy="3385542"/>
          </a:xfrm>
          <a:prstGeom prst="rect">
            <a:avLst/>
          </a:prstGeom>
          <a:noFill/>
        </p:spPr>
        <p:txBody>
          <a:bodyPr vert="horz" rtlCol="0">
            <a:spAutoFit/>
          </a:bodyPr>
          <a:lstStyle/>
          <a:p>
            <a:pPr algn="just"/>
            <a:r>
              <a:rPr lang="en-AU" sz="1300" b="1" smtClean="0">
                <a:solidFill>
                  <a:srgbClr val="00B0F0"/>
                </a:solidFill>
                <a:latin typeface="Comic Sans MS - 18"/>
              </a:rPr>
              <a:t>4.	Equivalence</a:t>
            </a:r>
          </a:p>
          <a:p>
            <a:pPr algn="just"/>
            <a:r>
              <a:rPr lang="en-AU" sz="1300" b="1" smtClean="0">
                <a:solidFill>
                  <a:srgbClr val="00B0F0"/>
                </a:solidFill>
                <a:latin typeface="Comic Sans MS - 18"/>
              </a:rPr>
              <a:t>P</a:t>
            </a:r>
            <a:r>
              <a:rPr lang="en-AU" sz="1200" b="1" smtClean="0">
                <a:solidFill>
                  <a:srgbClr val="000000"/>
                </a:solidFill>
                <a:latin typeface="Comic Sans MS - 16"/>
              </a:rPr>
              <a:t>art A</a:t>
            </a:r>
          </a:p>
          <a:p>
            <a:pPr algn="just"/>
            <a:endParaRPr lang="en-AU" sz="1200" b="1" smtClean="0">
              <a:solidFill>
                <a:srgbClr val="000000"/>
              </a:solidFill>
              <a:latin typeface="Comic Sans MS - 16"/>
            </a:endParaRPr>
          </a:p>
          <a:p>
            <a:pPr algn="just"/>
            <a:r>
              <a:rPr lang="en-AU" sz="1200" b="1" smtClean="0">
                <a:solidFill>
                  <a:srgbClr val="000000"/>
                </a:solidFill>
                <a:latin typeface="Comic Sans MS - 16"/>
              </a:rPr>
              <a:t>St</a:t>
            </a:r>
            <a:r>
              <a:rPr lang="en-AU" sz="1200" b="1" i="1" smtClean="0">
                <a:solidFill>
                  <a:srgbClr val="000000"/>
                </a:solidFill>
                <a:latin typeface="Comic Sans MS - 16"/>
              </a:rPr>
              <a:t>udents are given three strips of paper of the same length in different colours e.g. </a:t>
            </a:r>
            <a:r>
              <a:rPr lang="en-AU" sz="1200" b="1" i="1" smtClean="0">
                <a:solidFill>
                  <a:srgbClr val="FF0000"/>
                </a:solidFill>
                <a:latin typeface="Comic Sans MS - 16"/>
              </a:rPr>
              <a:t>red,</a:t>
            </a:r>
            <a:r>
              <a:rPr lang="en-AU" sz="1200" b="1" i="1" smtClean="0">
                <a:solidFill>
                  <a:srgbClr val="000000"/>
                </a:solidFill>
                <a:latin typeface="Comic Sans MS - 16"/>
              </a:rPr>
              <a:t> </a:t>
            </a:r>
            <a:r>
              <a:rPr lang="en-AU" sz="1200" b="1" i="1" smtClean="0">
                <a:solidFill>
                  <a:srgbClr val="0000FF"/>
                </a:solidFill>
                <a:latin typeface="Comic Sans MS - 16"/>
              </a:rPr>
              <a:t>blue</a:t>
            </a:r>
            <a:r>
              <a:rPr lang="en-AU" sz="1200" b="1" i="1" smtClean="0">
                <a:solidFill>
                  <a:srgbClr val="000000"/>
                </a:solidFill>
                <a:latin typeface="Comic Sans MS - 16"/>
              </a:rPr>
              <a:t>, </a:t>
            </a:r>
            <a:r>
              <a:rPr lang="en-AU" sz="1200" b="1" i="1" smtClean="0">
                <a:solidFill>
                  <a:srgbClr val="32CD32"/>
                </a:solidFill>
                <a:latin typeface="Comic Sans MS - 16"/>
              </a:rPr>
              <a:t>green</a:t>
            </a:r>
            <a:r>
              <a:rPr lang="en-AU" sz="1200" b="1" i="1" smtClean="0">
                <a:solidFill>
                  <a:srgbClr val="000000"/>
                </a:solidFill>
                <a:latin typeface="Comic Sans MS - 16"/>
              </a:rPr>
              <a:t>. They fold the </a:t>
            </a:r>
            <a:r>
              <a:rPr lang="en-AU" sz="1200" b="1" i="1" smtClean="0">
                <a:solidFill>
                  <a:srgbClr val="FF0000"/>
                </a:solidFill>
                <a:latin typeface="Comic Sans MS - 16"/>
              </a:rPr>
              <a:t>red strip into 12 equal sections,</a:t>
            </a:r>
            <a:r>
              <a:rPr lang="en-AU" sz="1200" b="1" i="1" smtClean="0">
                <a:solidFill>
                  <a:srgbClr val="000000"/>
                </a:solidFill>
                <a:latin typeface="Comic Sans MS - 16"/>
              </a:rPr>
              <a:t> the </a:t>
            </a:r>
            <a:r>
              <a:rPr lang="en-AU" sz="1200" b="1" i="1" smtClean="0">
                <a:solidFill>
                  <a:srgbClr val="0000FF"/>
                </a:solidFill>
                <a:latin typeface="Comic Sans MS - 16"/>
              </a:rPr>
              <a:t>blue strip into 6 equal sections </a:t>
            </a:r>
            <a:r>
              <a:rPr lang="en-AU" sz="1200" b="1" i="1" smtClean="0">
                <a:solidFill>
                  <a:srgbClr val="000000"/>
                </a:solidFill>
                <a:latin typeface="Comic Sans MS - 16"/>
              </a:rPr>
              <a:t>and the </a:t>
            </a:r>
            <a:r>
              <a:rPr lang="en-AU" sz="1200" b="1" i="1" smtClean="0">
                <a:solidFill>
                  <a:srgbClr val="32CD32"/>
                </a:solidFill>
                <a:latin typeface="Comic Sans MS - 16"/>
              </a:rPr>
              <a:t>green strip into 3 equal sections</a:t>
            </a:r>
            <a:r>
              <a:rPr lang="en-AU" sz="1200" b="1" i="1" smtClean="0">
                <a:solidFill>
                  <a:srgbClr val="000000"/>
                </a:solidFill>
                <a:latin typeface="Comic Sans MS - 16"/>
              </a:rPr>
              <a:t>. Students label each red section, each blue section and each green section. They use these sections to determine equivalence of fractions with denominators 3, 6, and 12.</a:t>
            </a:r>
          </a:p>
          <a:p>
            <a:pPr algn="just"/>
            <a:endParaRPr lang="en-AU" sz="1200" b="1" i="1" smtClean="0">
              <a:solidFill>
                <a:srgbClr val="000000"/>
              </a:solidFill>
              <a:latin typeface="Comic Sans MS - 16"/>
            </a:endParaRPr>
          </a:p>
          <a:p>
            <a:pPr algn="just"/>
            <a:endParaRPr lang="en-AU" sz="1200" b="1" i="1" smtClean="0">
              <a:solidFill>
                <a:srgbClr val="000000"/>
              </a:solidFill>
              <a:latin typeface="Comic Sans MS - 16"/>
            </a:endParaRPr>
          </a:p>
          <a:p>
            <a:pPr algn="just"/>
            <a:r>
              <a:rPr lang="en-AU" sz="1200" b="1" i="1" smtClean="0">
                <a:solidFill>
                  <a:srgbClr val="000000"/>
                </a:solidFill>
                <a:latin typeface="Comic Sans MS - 16"/>
              </a:rPr>
              <a:t>Par</a:t>
            </a:r>
            <a:r>
              <a:rPr lang="en-AU" sz="1200" b="1" smtClean="0">
                <a:solidFill>
                  <a:srgbClr val="000000"/>
                </a:solidFill>
                <a:latin typeface="Comic Sans MS - 16"/>
              </a:rPr>
              <a:t>t B</a:t>
            </a:r>
          </a:p>
          <a:p>
            <a:pPr algn="just"/>
            <a:endParaRPr lang="en-AU" sz="1200" b="1" smtClean="0">
              <a:solidFill>
                <a:srgbClr val="000000"/>
              </a:solidFill>
              <a:latin typeface="Comic Sans MS - 16"/>
            </a:endParaRPr>
          </a:p>
          <a:p>
            <a:pPr algn="just"/>
            <a:r>
              <a:rPr lang="en-AU" sz="1200" b="1" smtClean="0">
                <a:solidFill>
                  <a:srgbClr val="000000"/>
                </a:solidFill>
                <a:latin typeface="Comic Sans MS - 16"/>
              </a:rPr>
              <a:t>St</a:t>
            </a:r>
            <a:r>
              <a:rPr lang="en-AU" sz="1200" b="1" i="1" smtClean="0">
                <a:solidFill>
                  <a:srgbClr val="000000"/>
                </a:solidFill>
                <a:latin typeface="Comic Sans MS - 16"/>
              </a:rPr>
              <a:t>udents use their knowledge of equivalence of fractions with denominators 3, 6 and 12 to place thirds, sixths and twelfths on a number line between 0 and 1. Students then name equivalent fractions with denominators 3, 6 and 12. </a:t>
            </a:r>
          </a:p>
          <a:p>
            <a:pPr algn="just"/>
            <a:endParaRPr lang="en-AU" sz="1200" b="1" i="1" smtClean="0">
              <a:solidFill>
                <a:srgbClr val="000000"/>
              </a:solidFill>
              <a:latin typeface="Comic Sans MS - 16"/>
            </a:endParaRPr>
          </a:p>
          <a:p>
            <a:pPr algn="just"/>
            <a:r>
              <a:rPr lang="en-AU" sz="1200" b="1" i="1" smtClean="0">
                <a:solidFill>
                  <a:srgbClr val="000000"/>
                </a:solidFill>
                <a:latin typeface="Comic Sans MS - 16"/>
              </a:rPr>
              <a:t>Po</a:t>
            </a:r>
            <a:r>
              <a:rPr lang="en-AU" sz="1000" smtClean="0">
                <a:solidFill>
                  <a:srgbClr val="000000"/>
                </a:solidFill>
                <a:latin typeface="Comic Sans MS - 14"/>
              </a:rPr>
              <a:t>ssible questions include:</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how do you know if two fractions are equivalent?</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a:t>
            </a:r>
            <a:r>
              <a:rPr lang="en-AU" sz="1000" smtClean="0">
                <a:solidFill>
                  <a:srgbClr val="575757"/>
                </a:solidFill>
                <a:latin typeface="Comic Sans MS - 14"/>
              </a:rPr>
              <a:t> </a:t>
            </a:r>
            <a:r>
              <a:rPr lang="en-AU" sz="1000" smtClean="0">
                <a:solidFill>
                  <a:srgbClr val="000000"/>
                </a:solidFill>
                <a:latin typeface="Comic Sans MS - 14"/>
              </a:rPr>
              <a:t>how can you demonstrate this?</a:t>
            </a:r>
            <a:endParaRPr lang="en-AU" sz="1000">
              <a:solidFill>
                <a:srgbClr val="000000"/>
              </a:solidFill>
              <a:latin typeface="Comic Sans MS - 14"/>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0" y="723900"/>
            <a:ext cx="10363200" cy="2508379"/>
          </a:xfrm>
          <a:prstGeom prst="rect">
            <a:avLst/>
          </a:prstGeom>
          <a:noFill/>
        </p:spPr>
        <p:txBody>
          <a:bodyPr vert="horz" rtlCol="0">
            <a:spAutoFit/>
          </a:bodyPr>
          <a:lstStyle/>
          <a:p>
            <a:pPr algn="just"/>
            <a:r>
              <a:rPr lang="en-AU" sz="1300" b="1" smtClean="0">
                <a:solidFill>
                  <a:srgbClr val="00B0F0"/>
                </a:solidFill>
                <a:latin typeface="Comic Sans MS - 18"/>
              </a:rPr>
              <a:t>5.	Ordering Fractions and Decimals</a:t>
            </a:r>
          </a:p>
          <a:p>
            <a:pPr algn="just"/>
            <a:endParaRPr lang="en-AU" sz="1300" b="1" smtClean="0">
              <a:solidFill>
                <a:srgbClr val="00B0F0"/>
              </a:solidFill>
              <a:latin typeface="Comic Sans MS - 18"/>
            </a:endParaRPr>
          </a:p>
          <a:p>
            <a:pPr algn="just"/>
            <a:r>
              <a:rPr lang="en-AU" sz="1300" b="1" smtClean="0">
                <a:solidFill>
                  <a:srgbClr val="00B0F0"/>
                </a:solidFill>
                <a:latin typeface="Comic Sans MS - 18"/>
              </a:rPr>
              <a:t>Ea</a:t>
            </a:r>
            <a:r>
              <a:rPr lang="en-AU" sz="1200" b="1" i="1" smtClean="0">
                <a:solidFill>
                  <a:srgbClr val="000000"/>
                </a:solidFill>
                <a:latin typeface="Comic Sans MS - 16"/>
              </a:rPr>
              <a:t>ch student is given a mixed set of cards with decimals and fractions on them </a:t>
            </a:r>
          </a:p>
          <a:p>
            <a:pPr algn="just"/>
            <a:r>
              <a:rPr lang="en-AU" sz="1200" b="1" i="1" smtClean="0">
                <a:solidFill>
                  <a:srgbClr val="000000"/>
                </a:solidFill>
                <a:latin typeface="Comic Sans MS - 16"/>
              </a:rPr>
              <a:t>e.g.  </a:t>
            </a:r>
            <a:r>
              <a:rPr lang="en-AU" sz="1500" b="1" i="1" smtClean="0">
                <a:solidFill>
                  <a:srgbClr val="FF0000"/>
                </a:solidFill>
                <a:latin typeface="Comic Sans MS - 20"/>
              </a:rPr>
              <a:t>75/100, 0.15, 25/50, 0.45</a:t>
            </a:r>
            <a:r>
              <a:rPr lang="en-AU" sz="1200" b="1" i="1" smtClean="0">
                <a:solidFill>
                  <a:srgbClr val="FF0000"/>
                </a:solidFill>
                <a:latin typeface="Comic Sans MS - 16"/>
              </a:rPr>
              <a:t>.</a:t>
            </a:r>
          </a:p>
          <a:p>
            <a:pPr algn="just"/>
            <a:endParaRPr lang="en-AU" sz="1200" b="1" i="1" smtClean="0">
              <a:solidFill>
                <a:srgbClr val="FF0000"/>
              </a:solidFill>
              <a:latin typeface="Comic Sans MS - 16"/>
            </a:endParaRPr>
          </a:p>
          <a:p>
            <a:pPr algn="just"/>
            <a:r>
              <a:rPr lang="en-AU" sz="1200" b="1" i="1" smtClean="0">
                <a:solidFill>
                  <a:srgbClr val="FF0000"/>
                </a:solidFill>
                <a:latin typeface="Comic Sans MS - 16"/>
              </a:rPr>
              <a:t>St</a:t>
            </a:r>
            <a:r>
              <a:rPr lang="en-AU" sz="1000" smtClean="0">
                <a:solidFill>
                  <a:srgbClr val="000000"/>
                </a:solidFill>
                <a:latin typeface="Comic Sans MS - 14"/>
              </a:rPr>
              <a:t>udents place them on a number line, discussing and justifying their placements.</a:t>
            </a:r>
          </a:p>
          <a:p>
            <a:pPr algn="just"/>
            <a:endParaRPr lang="en-AU" sz="1000" smtClean="0">
              <a:solidFill>
                <a:srgbClr val="000000"/>
              </a:solidFill>
              <a:latin typeface="Comic Sans MS - 14"/>
            </a:endParaRPr>
          </a:p>
          <a:p>
            <a:pPr algn="just"/>
            <a:endParaRPr lang="en-AU" sz="1000" smtClean="0">
              <a:solidFill>
                <a:srgbClr val="000000"/>
              </a:solidFill>
              <a:latin typeface="Comic Sans MS - 14"/>
            </a:endParaRPr>
          </a:p>
          <a:p>
            <a:pPr algn="just"/>
            <a:endParaRPr lang="en-AU" sz="1000" smtClean="0">
              <a:solidFill>
                <a:srgbClr val="000000"/>
              </a:solidFill>
              <a:latin typeface="Comic Sans MS - 14"/>
            </a:endParaRP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Students then select two of the numbers e.g. </a:t>
            </a:r>
            <a:r>
              <a:rPr lang="en-AU" sz="1000" b="1" i="1" smtClean="0">
                <a:solidFill>
                  <a:srgbClr val="FF0000"/>
                </a:solidFill>
                <a:latin typeface="Comic Sans MS - 14"/>
              </a:rPr>
              <a:t>0.15</a:t>
            </a:r>
            <a:r>
              <a:rPr lang="en-AU" sz="1000" smtClean="0">
                <a:solidFill>
                  <a:srgbClr val="000000"/>
                </a:solidFill>
                <a:latin typeface="Comic Sans MS - 14"/>
              </a:rPr>
              <a:t> and </a:t>
            </a:r>
            <a:r>
              <a:rPr lang="en-AU" sz="1000" b="1" i="1" smtClean="0">
                <a:solidFill>
                  <a:srgbClr val="FF0000"/>
                </a:solidFill>
                <a:latin typeface="Comic Sans MS - 14"/>
              </a:rPr>
              <a:t>25/50</a:t>
            </a:r>
            <a:r>
              <a:rPr lang="en-AU" sz="1000" smtClean="0">
                <a:solidFill>
                  <a:srgbClr val="000000"/>
                </a:solidFill>
                <a:latin typeface="Comic Sans MS - 14"/>
              </a:rPr>
              <a:t> and record five decimals or fractions between the numbers</a:t>
            </a:r>
          </a:p>
          <a:p>
            <a:pPr algn="just"/>
            <a:endParaRPr lang="en-AU" sz="1000" smtClean="0">
              <a:solidFill>
                <a:srgbClr val="000000"/>
              </a:solidFill>
              <a:latin typeface="Comic Sans MS - 14"/>
            </a:endParaRPr>
          </a:p>
          <a:p>
            <a:pPr algn="just"/>
            <a:r>
              <a:rPr lang="en-AU" sz="1000" smtClean="0">
                <a:solidFill>
                  <a:srgbClr val="000000"/>
                </a:solidFill>
                <a:latin typeface="Comic Sans MS - 14"/>
              </a:rPr>
              <a:t>eg</a:t>
            </a:r>
            <a:r>
              <a:rPr lang="en-AU" sz="1000" i="1" smtClean="0">
                <a:solidFill>
                  <a:srgbClr val="000000"/>
                </a:solidFill>
                <a:latin typeface="Comic Sans MS - 14"/>
              </a:rPr>
              <a:t> 	</a:t>
            </a:r>
            <a:r>
              <a:rPr lang="en-AU" sz="1900" i="1" smtClean="0">
                <a:solidFill>
                  <a:srgbClr val="FF0000"/>
                </a:solidFill>
                <a:latin typeface="Comic Sans MS - 26"/>
              </a:rPr>
              <a:t>0.15,</a:t>
            </a:r>
            <a:r>
              <a:rPr lang="en-AU" sz="1900" i="1" smtClean="0">
                <a:solidFill>
                  <a:srgbClr val="000000"/>
                </a:solidFill>
                <a:latin typeface="Comic Sans MS - 26"/>
              </a:rPr>
              <a:t>	</a:t>
            </a:r>
            <a:r>
              <a:rPr lang="en-AU" sz="1900" b="1" i="1" smtClean="0">
                <a:solidFill>
                  <a:srgbClr val="00FF00"/>
                </a:solidFill>
                <a:latin typeface="Comic Sans MS - 26"/>
              </a:rPr>
              <a:t>1/5,	0.21,	 1/4, 	37/100,   0.49,</a:t>
            </a:r>
            <a:r>
              <a:rPr lang="en-AU" sz="1900" i="1" smtClean="0">
                <a:solidFill>
                  <a:srgbClr val="000000"/>
                </a:solidFill>
                <a:latin typeface="Comic Sans MS - 26"/>
              </a:rPr>
              <a:t> 	</a:t>
            </a:r>
            <a:r>
              <a:rPr lang="en-AU" sz="1900" i="1" smtClean="0">
                <a:solidFill>
                  <a:srgbClr val="FF0000"/>
                </a:solidFill>
                <a:latin typeface="Comic Sans MS - 26"/>
              </a:rPr>
              <a:t>25/50</a:t>
            </a:r>
            <a:endParaRPr lang="en-AU" sz="1900" i="1">
              <a:solidFill>
                <a:srgbClr val="FF0000"/>
              </a:solidFill>
              <a:latin typeface="Comic Sans MS - 26"/>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914400" y="330200"/>
            <a:ext cx="8458200" cy="923330"/>
          </a:xfrm>
          <a:prstGeom prst="rect">
            <a:avLst/>
          </a:prstGeom>
          <a:noFill/>
        </p:spPr>
        <p:txBody>
          <a:bodyPr vert="horz" rtlCol="0">
            <a:spAutoFit/>
          </a:bodyPr>
          <a:lstStyle/>
          <a:p>
            <a:r>
              <a:rPr lang="en-AU" smtClean="0">
                <a:solidFill>
                  <a:srgbClr val="0000FF"/>
                </a:solidFill>
                <a:latin typeface="Comic Sans MS - 24"/>
              </a:rPr>
              <a:t>MENTAL COMPUTATION STRATEGIES</a:t>
            </a:r>
          </a:p>
          <a:p>
            <a:endParaRPr lang="en-AU" smtClean="0">
              <a:solidFill>
                <a:srgbClr val="0000FF"/>
              </a:solidFill>
              <a:latin typeface="Comic Sans MS - 24"/>
            </a:endParaRPr>
          </a:p>
          <a:p>
            <a:r>
              <a:rPr lang="en-AU" smtClean="0">
                <a:solidFill>
                  <a:srgbClr val="0000FF"/>
                </a:solidFill>
                <a:latin typeface="Comic Sans MS - 24"/>
              </a:rPr>
              <a:t>1. Addition</a:t>
            </a:r>
            <a:endParaRPr lang="en-AU">
              <a:solidFill>
                <a:srgbClr val="0000FF"/>
              </a:solidFill>
              <a:latin typeface="Comic Sans MS - 24"/>
            </a:endParaRPr>
          </a:p>
        </p:txBody>
      </p:sp>
      <p:pic>
        <p:nvPicPr>
          <p:cNvPr id="3" name="Picture 2" descr="Half_oranges.png"/>
          <p:cNvPicPr>
            <a:picLocks/>
          </p:cNvPicPr>
          <p:nvPr/>
        </p:nvPicPr>
        <p:blipFill>
          <a:blip r:embed="rId2" cstate="print"/>
          <a:stretch>
            <a:fillRect/>
          </a:stretch>
        </p:blipFill>
        <p:spPr>
          <a:xfrm>
            <a:off x="3886200" y="1409700"/>
            <a:ext cx="3101467" cy="3101467"/>
          </a:xfrm>
          <a:prstGeom prst="rect">
            <a:avLst/>
          </a:prstGeom>
          <a:solidFill>
            <a:scrgbClr r="0" g="0" b="0">
              <a:alpha val="0"/>
            </a:scrgbClr>
          </a:solidFill>
        </p:spPr>
      </p:pic>
      <p:sp>
        <p:nvSpPr>
          <p:cNvPr id="4" name="TextBox 3">
            <a:hlinkClick r:id="rId3" action="ppaction://hlinkfile"/>
          </p:cNvPr>
          <p:cNvSpPr txBox="1"/>
          <p:nvPr/>
        </p:nvSpPr>
        <p:spPr>
          <a:xfrm>
            <a:off x="1371600" y="3124200"/>
            <a:ext cx="1803400" cy="323165"/>
          </a:xfrm>
          <a:prstGeom prst="rect">
            <a:avLst/>
          </a:prstGeom>
          <a:noFill/>
        </p:spPr>
        <p:txBody>
          <a:bodyPr vert="horz" rtlCol="0">
            <a:spAutoFit/>
          </a:bodyPr>
          <a:lstStyle/>
          <a:p>
            <a:r>
              <a:rPr lang="en-AU" sz="1500" smtClean="0">
                <a:solidFill>
                  <a:srgbClr val="000000"/>
                </a:solidFill>
                <a:latin typeface="Times New Roman - 20"/>
              </a:rPr>
              <a:t>addition 1.pdf</a:t>
            </a:r>
            <a:endParaRPr lang="en-AU" sz="1500">
              <a:solidFill>
                <a:srgbClr val="000000"/>
              </a:solidFill>
              <a:latin typeface="Times New Roman - 20"/>
            </a:endParaRPr>
          </a:p>
        </p:txBody>
      </p:sp>
      <p:sp>
        <p:nvSpPr>
          <p:cNvPr id="5" name="TextBox 4">
            <a:hlinkClick r:id="rId4" action="ppaction://hlinkfile"/>
          </p:cNvPr>
          <p:cNvSpPr txBox="1"/>
          <p:nvPr/>
        </p:nvSpPr>
        <p:spPr>
          <a:xfrm>
            <a:off x="1397000" y="4114800"/>
            <a:ext cx="1803400" cy="323165"/>
          </a:xfrm>
          <a:prstGeom prst="rect">
            <a:avLst/>
          </a:prstGeom>
          <a:noFill/>
        </p:spPr>
        <p:txBody>
          <a:bodyPr vert="horz" rtlCol="0">
            <a:spAutoFit/>
          </a:bodyPr>
          <a:lstStyle/>
          <a:p>
            <a:r>
              <a:rPr lang="en-AU" sz="1500" smtClean="0">
                <a:solidFill>
                  <a:srgbClr val="000000"/>
                </a:solidFill>
                <a:latin typeface="Times New Roman - 20"/>
              </a:rPr>
              <a:t>addition 2.pdf</a:t>
            </a:r>
            <a:endParaRPr lang="en-AU" sz="1500">
              <a:solidFill>
                <a:srgbClr val="000000"/>
              </a:solidFill>
              <a:latin typeface="Times New Roman - 2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100000">
              <a:srgbClr val="FFFF00">
                <a:tint val="0"/>
              </a:srgbClr>
            </a:gs>
          </a:gsLst>
          <a:lin ang="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1320800" y="241300"/>
            <a:ext cx="3683000" cy="507831"/>
          </a:xfrm>
          <a:prstGeom prst="rect">
            <a:avLst/>
          </a:prstGeom>
          <a:noFill/>
        </p:spPr>
        <p:txBody>
          <a:bodyPr vert="horz" rtlCol="0">
            <a:spAutoFit/>
          </a:bodyPr>
          <a:lstStyle/>
          <a:p>
            <a:r>
              <a:rPr lang="en-AU" sz="2700" smtClean="0">
                <a:solidFill>
                  <a:srgbClr val="0000FF"/>
                </a:solidFill>
                <a:latin typeface="Comic Sans MS - 36"/>
              </a:rPr>
              <a:t>2. Subtraction</a:t>
            </a:r>
            <a:endParaRPr lang="en-AU" sz="2700">
              <a:solidFill>
                <a:srgbClr val="0000FF"/>
              </a:solidFill>
              <a:latin typeface="Comic Sans MS - 36"/>
            </a:endParaRPr>
          </a:p>
        </p:txBody>
      </p:sp>
      <p:sp>
        <p:nvSpPr>
          <p:cNvPr id="3" name="TextBox 2">
            <a:hlinkClick r:id="rId4" action="ppaction://hlinkfile"/>
          </p:cNvPr>
          <p:cNvSpPr txBox="1"/>
          <p:nvPr/>
        </p:nvSpPr>
        <p:spPr>
          <a:xfrm>
            <a:off x="1536700" y="3860800"/>
            <a:ext cx="2006600" cy="323165"/>
          </a:xfrm>
          <a:prstGeom prst="rect">
            <a:avLst/>
          </a:prstGeom>
          <a:noFill/>
        </p:spPr>
        <p:txBody>
          <a:bodyPr vert="horz" rtlCol="0">
            <a:spAutoFit/>
          </a:bodyPr>
          <a:lstStyle/>
          <a:p>
            <a:r>
              <a:rPr lang="en-AU" sz="1500" smtClean="0">
                <a:solidFill>
                  <a:srgbClr val="000000"/>
                </a:solidFill>
                <a:latin typeface="Times New Roman - 20"/>
              </a:rPr>
              <a:t>subtraction1.pdf</a:t>
            </a:r>
            <a:endParaRPr lang="en-AU" sz="1500">
              <a:solidFill>
                <a:srgbClr val="000000"/>
              </a:solidFill>
              <a:latin typeface="Times New Roman - 20"/>
            </a:endParaRPr>
          </a:p>
        </p:txBody>
      </p:sp>
      <p:sp>
        <p:nvSpPr>
          <p:cNvPr id="4" name="TextBox 3">
            <a:hlinkClick r:id="rId5" action="ppaction://hlinkfile"/>
          </p:cNvPr>
          <p:cNvSpPr txBox="1"/>
          <p:nvPr/>
        </p:nvSpPr>
        <p:spPr>
          <a:xfrm>
            <a:off x="3797300" y="3848100"/>
            <a:ext cx="2082800" cy="323165"/>
          </a:xfrm>
          <a:prstGeom prst="rect">
            <a:avLst/>
          </a:prstGeom>
          <a:noFill/>
        </p:spPr>
        <p:txBody>
          <a:bodyPr vert="horz" rtlCol="0">
            <a:spAutoFit/>
          </a:bodyPr>
          <a:lstStyle/>
          <a:p>
            <a:r>
              <a:rPr lang="en-AU" sz="1500" smtClean="0">
                <a:solidFill>
                  <a:srgbClr val="000000"/>
                </a:solidFill>
                <a:latin typeface="Times New Roman - 20"/>
              </a:rPr>
              <a:t>subtraction 2.pdf</a:t>
            </a:r>
            <a:endParaRPr lang="en-AU" sz="1500">
              <a:solidFill>
                <a:srgbClr val="000000"/>
              </a:solidFill>
              <a:latin typeface="Times New Roman - 20"/>
            </a:endParaRPr>
          </a:p>
        </p:txBody>
      </p:sp>
    </p:spTree>
    <p:controls>
      <p:control spid="1026" name="ShockwaveFlash1" r:id="rId2" imgW="2157480" imgH="3044880"/>
    </p:controls>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733</Words>
  <Application>Microsoft Office PowerPoint</Application>
  <PresentationFormat>Custom</PresentationFormat>
  <Paragraphs>207</Paragraphs>
  <Slides>16</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16</vt:i4>
      </vt:variant>
    </vt:vector>
  </HeadingPairs>
  <TitlesOfParts>
    <vt:vector size="33" baseType="lpstr">
      <vt:lpstr>Arial</vt:lpstr>
      <vt:lpstr>Comic Sans MS - 26</vt:lpstr>
      <vt:lpstr>Comic Sans MS - 13</vt:lpstr>
      <vt:lpstr>Comic Sans MS - 21</vt:lpstr>
      <vt:lpstr>Comic Sans MS - 18</vt:lpstr>
      <vt:lpstr>Comic Sans MS - 14</vt:lpstr>
      <vt:lpstr>Comic Sans MS - 24</vt:lpstr>
      <vt:lpstr>Comic Sans MS - 16</vt:lpstr>
      <vt:lpstr>Calibri</vt:lpstr>
      <vt:lpstr>Comic Sans MS - 20</vt:lpstr>
      <vt:lpstr>Times New Roman - 20</vt:lpstr>
      <vt:lpstr>Comic Sans MS - 36</vt:lpstr>
      <vt:lpstr>Times New Roman - 12</vt:lpstr>
      <vt:lpstr>Comic Sans MS - 48</vt:lpstr>
      <vt:lpstr>Comic Sans MS - 22</vt:lpstr>
      <vt:lpstr>Comic Sans MS - 28</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DET NSW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DET User</dc:creator>
  <cp:lastModifiedBy>DET User</cp:lastModifiedBy>
  <cp:revision>1</cp:revision>
  <dcterms:created xsi:type="dcterms:W3CDTF">2010-08-16T03:57:37Z</dcterms:created>
  <dcterms:modified xsi:type="dcterms:W3CDTF">2010-08-16T03:58:01Z</dcterms:modified>
</cp:coreProperties>
</file>